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2"/>
  </p:notesMasterIdLst>
  <p:sldIdLst>
    <p:sldId id="256" r:id="rId2"/>
    <p:sldId id="257" r:id="rId3"/>
    <p:sldId id="258" r:id="rId4"/>
    <p:sldId id="261" r:id="rId5"/>
    <p:sldId id="260" r:id="rId6"/>
    <p:sldId id="267" r:id="rId7"/>
    <p:sldId id="263" r:id="rId8"/>
    <p:sldId id="262" r:id="rId9"/>
    <p:sldId id="264" r:id="rId10"/>
    <p:sldId id="265" r:id="rId11"/>
  </p:sldIdLst>
  <p:sldSz cx="12192000" cy="6858000"/>
  <p:notesSz cx="10020300" cy="6888163"/>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70" autoAdjust="0"/>
    <p:restoredTop sz="77340" autoAdjust="0"/>
  </p:normalViewPr>
  <p:slideViewPr>
    <p:cSldViewPr snapToGrid="0">
      <p:cViewPr>
        <p:scale>
          <a:sx n="41" d="100"/>
          <a:sy n="41" d="100"/>
        </p:scale>
        <p:origin x="2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342130" cy="345604"/>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5675851" y="1"/>
            <a:ext cx="4342130" cy="345604"/>
          </a:xfrm>
          <a:prstGeom prst="rect">
            <a:avLst/>
          </a:prstGeom>
        </p:spPr>
        <p:txBody>
          <a:bodyPr vert="horz" lIns="96616" tIns="48308" rIns="96616" bIns="48308" rtlCol="0"/>
          <a:lstStyle>
            <a:lvl1pPr algn="r">
              <a:defRPr sz="1300"/>
            </a:lvl1pPr>
          </a:lstStyle>
          <a:p>
            <a:fld id="{F16C3B01-E67E-4FA2-B426-AE77CC613BC6}" type="datetimeFigureOut">
              <a:rPr kumimoji="1" lang="ja-JP" altLang="en-US" smtClean="0"/>
              <a:t>2018/9/13</a:t>
            </a:fld>
            <a:endParaRPr kumimoji="1" lang="ja-JP" altLang="en-US"/>
          </a:p>
        </p:txBody>
      </p:sp>
      <p:sp>
        <p:nvSpPr>
          <p:cNvPr id="4" name="スライド イメージ プレースホルダー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45575851-1856-4B6A-8EC6-6E3E295AC81C}" type="slidenum">
              <a:rPr kumimoji="1" lang="ja-JP" altLang="en-US" smtClean="0"/>
              <a:t>‹#›</a:t>
            </a:fld>
            <a:endParaRPr kumimoji="1" lang="ja-JP" altLang="en-US"/>
          </a:p>
        </p:txBody>
      </p:sp>
    </p:spTree>
    <p:extLst>
      <p:ext uri="{BB962C8B-B14F-4D97-AF65-F5344CB8AC3E}">
        <p14:creationId xmlns:p14="http://schemas.microsoft.com/office/powerpoint/2010/main" val="2152954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1</a:t>
            </a:fld>
            <a:endParaRPr kumimoji="1" lang="ja-JP" altLang="en-US"/>
          </a:p>
        </p:txBody>
      </p:sp>
    </p:spTree>
    <p:extLst>
      <p:ext uri="{BB962C8B-B14F-4D97-AF65-F5344CB8AC3E}">
        <p14:creationId xmlns:p14="http://schemas.microsoft.com/office/powerpoint/2010/main" val="4018976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自分のためにも，同じ経験をしている同士のためにも，</a:t>
            </a:r>
            <a:endParaRPr kumimoji="1" lang="en-US" altLang="ja-JP" dirty="0"/>
          </a:p>
          <a:p>
            <a:pPr defTabSz="966155">
              <a:defRPr/>
            </a:pPr>
            <a:endParaRPr kumimoji="1" lang="en-US" altLang="ja-JP" dirty="0"/>
          </a:p>
          <a:p>
            <a:pPr defTabSz="966155">
              <a:defRPr/>
            </a:pPr>
            <a:r>
              <a:rPr kumimoji="1" lang="ja-JP" altLang="en-US" dirty="0"/>
              <a:t>こいつらを効率的に駆逐できる，</a:t>
            </a:r>
            <a:endParaRPr kumimoji="1" lang="en-US" altLang="ja-JP" dirty="0"/>
          </a:p>
          <a:p>
            <a:endParaRPr kumimoji="1" lang="en-US" altLang="ja-JP" dirty="0"/>
          </a:p>
          <a:p>
            <a:r>
              <a:rPr kumimoji="1" lang="ja-JP" altLang="en-US" dirty="0"/>
              <a:t>教材管理の自動化を実現してみませんか</a:t>
            </a:r>
            <a:r>
              <a:rPr kumimoji="1" lang="en-US" altLang="ja-JP" dirty="0"/>
              <a:t>?</a:t>
            </a:r>
          </a:p>
          <a:p>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10</a:t>
            </a:fld>
            <a:endParaRPr kumimoji="1" lang="ja-JP" altLang="en-US"/>
          </a:p>
        </p:txBody>
      </p:sp>
    </p:spTree>
    <p:extLst>
      <p:ext uri="{BB962C8B-B14F-4D97-AF65-F5344CB8AC3E}">
        <p14:creationId xmlns:p14="http://schemas.microsoft.com/office/powerpoint/2010/main" val="311960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突然ですが，</a:t>
            </a:r>
            <a:endParaRPr kumimoji="1" lang="en-US" altLang="ja-JP" dirty="0"/>
          </a:p>
          <a:p>
            <a:r>
              <a:rPr kumimoji="1" lang="ja-JP" altLang="en-US" dirty="0"/>
              <a:t>皆さんこんな経験はないでしょうか</a:t>
            </a:r>
            <a:r>
              <a:rPr kumimoji="1" lang="en-US" altLang="ja-JP" dirty="0"/>
              <a:t>?</a:t>
            </a:r>
          </a:p>
          <a:p>
            <a:endParaRPr kumimoji="1" lang="en-US" altLang="ja-JP" dirty="0"/>
          </a:p>
          <a:p>
            <a:r>
              <a:rPr kumimoji="1" lang="ja-JP" altLang="en-US" dirty="0"/>
              <a:t>結構大変な宿題，</a:t>
            </a:r>
            <a:endParaRPr kumimoji="1" lang="en-US" altLang="ja-JP" dirty="0"/>
          </a:p>
          <a:p>
            <a:r>
              <a:rPr kumimoji="1" lang="ja-JP" altLang="en-US" dirty="0"/>
              <a:t>前日までなにもやっていなかった</a:t>
            </a:r>
            <a:r>
              <a:rPr kumimoji="1" lang="en-US" altLang="ja-JP" dirty="0"/>
              <a:t>...</a:t>
            </a:r>
            <a:r>
              <a:rPr kumimoji="1" lang="ja-JP" altLang="en-US" dirty="0"/>
              <a:t>間に合わない</a:t>
            </a:r>
            <a:r>
              <a:rPr kumimoji="1" lang="en-US" altLang="ja-JP" dirty="0"/>
              <a:t>...!</a:t>
            </a:r>
          </a:p>
          <a:p>
            <a:endParaRPr kumimoji="1" lang="en-US" altLang="ja-JP" dirty="0"/>
          </a:p>
          <a:p>
            <a:r>
              <a:rPr kumimoji="1" lang="ja-JP" altLang="en-US" dirty="0"/>
              <a:t>え、次の授業って定規必要だったの</a:t>
            </a:r>
            <a:r>
              <a:rPr kumimoji="1" lang="en-US" altLang="ja-JP" dirty="0"/>
              <a:t>?</a:t>
            </a:r>
          </a:p>
          <a:p>
            <a:endParaRPr kumimoji="1" lang="en-US" altLang="ja-JP" dirty="0"/>
          </a:p>
          <a:p>
            <a:r>
              <a:rPr kumimoji="1" lang="ja-JP" altLang="en-US" dirty="0"/>
              <a:t>え，次の授業，小テスト</a:t>
            </a:r>
            <a:r>
              <a:rPr kumimoji="1" lang="en-US" altLang="ja-JP" dirty="0"/>
              <a:t>…?_(:3 </a:t>
            </a:r>
            <a:r>
              <a:rPr kumimoji="1" lang="ja-JP" altLang="en-US" dirty="0"/>
              <a:t>」∠</a:t>
            </a:r>
            <a:r>
              <a:rPr kumimoji="1" lang="en-US" altLang="ja-JP" dirty="0"/>
              <a:t>)_</a:t>
            </a:r>
          </a:p>
          <a:p>
            <a:endParaRPr kumimoji="1" lang="en-US" altLang="ja-JP" dirty="0"/>
          </a:p>
          <a:p>
            <a:r>
              <a:rPr kumimoji="1" lang="ja-JP" altLang="en-US" dirty="0"/>
              <a:t>こんな嫌な経験、誰しもがしたことがあるでしょう。</a:t>
            </a:r>
            <a:endParaRPr kumimoji="1" lang="en-US" altLang="ja-JP" dirty="0"/>
          </a:p>
          <a:p>
            <a:endParaRPr kumimoji="1" lang="en-US" altLang="ja-JP" dirty="0"/>
          </a:p>
          <a:p>
            <a:r>
              <a:rPr kumimoji="1" lang="ja-JP" altLang="en-US" dirty="0"/>
              <a:t>これらが起こる原因を考えると、</a:t>
            </a:r>
            <a:endParaRPr kumimoji="1" lang="en-US" altLang="ja-JP" dirty="0"/>
          </a:p>
          <a:p>
            <a:r>
              <a:rPr kumimoji="1" lang="ja-JP" altLang="en-US" dirty="0"/>
              <a:t>スケジュールを記録して、計画的に行動するのが面倒くさいから。</a:t>
            </a:r>
            <a:endParaRPr kumimoji="1" lang="en-US" altLang="ja-JP" dirty="0"/>
          </a:p>
          <a:p>
            <a:r>
              <a:rPr kumimoji="1" lang="ja-JP" altLang="en-US" dirty="0"/>
              <a:t>教科書と関わりたくないっていう人もいるでしょう。</a:t>
            </a:r>
            <a:r>
              <a:rPr kumimoji="1" lang="en-US" altLang="ja-JP" dirty="0"/>
              <a:t>(</a:t>
            </a:r>
            <a:r>
              <a:rPr kumimoji="1" lang="ja-JP" altLang="en-US" dirty="0"/>
              <a:t>笑</a:t>
            </a:r>
            <a:r>
              <a:rPr kumimoji="1" lang="en-US" altLang="ja-JP" dirty="0"/>
              <a:t>)</a:t>
            </a:r>
          </a:p>
          <a:p>
            <a:endParaRPr kumimoji="1" lang="en-US" altLang="ja-JP" dirty="0"/>
          </a:p>
          <a:p>
            <a:r>
              <a:rPr kumimoji="1" lang="ja-JP" altLang="en-US" dirty="0"/>
              <a:t>そこで、私たちは、教材自身を賢くして、自分で管理してくれたら楽だなと考えたわけです。</a:t>
            </a:r>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2</a:t>
            </a:fld>
            <a:endParaRPr kumimoji="1" lang="ja-JP" altLang="en-US"/>
          </a:p>
        </p:txBody>
      </p:sp>
    </p:spTree>
    <p:extLst>
      <p:ext uri="{BB962C8B-B14F-4D97-AF65-F5344CB8AC3E}">
        <p14:creationId xmlns:p14="http://schemas.microsoft.com/office/powerpoint/2010/main" val="308595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よって私たちが「</a:t>
            </a:r>
            <a:r>
              <a:rPr kumimoji="1" lang="en-US" altLang="ja-JP" dirty="0"/>
              <a:t>study #</a:t>
            </a:r>
            <a:r>
              <a:rPr kumimoji="1" lang="ja-JP" altLang="en-US" dirty="0"/>
              <a:t>」で実現したいことは、</a:t>
            </a:r>
            <a:endParaRPr kumimoji="1" lang="en-US" altLang="ja-JP" dirty="0"/>
          </a:p>
          <a:p>
            <a:r>
              <a:rPr kumimoji="1" lang="ja-JP" altLang="en-US" dirty="0"/>
              <a:t>ずばり、</a:t>
            </a:r>
            <a:endParaRPr kumimoji="1" lang="en-US" altLang="ja-JP" dirty="0"/>
          </a:p>
          <a:p>
            <a:r>
              <a:rPr kumimoji="1" lang="ja-JP" altLang="en-US" dirty="0"/>
              <a:t>「教材自身が自らアクションを起こして、 私たちの教材管理をサポートする」ことです！</a:t>
            </a:r>
            <a:endParaRPr kumimoji="1" lang="en-US" altLang="ja-JP" dirty="0"/>
          </a:p>
          <a:p>
            <a:r>
              <a:rPr kumimoji="1" lang="ja-JP" altLang="en-US" dirty="0"/>
              <a:t>頭を悪くして言えば、教材の管理を全部コンピュータに</a:t>
            </a:r>
            <a:r>
              <a:rPr kumimoji="1" lang="ja-JP" altLang="en-US" dirty="0" err="1"/>
              <a:t>丸投げわろす</a:t>
            </a:r>
            <a:r>
              <a:rPr kumimoji="1" lang="ja-JP" altLang="en-US" dirty="0"/>
              <a:t>。</a:t>
            </a:r>
            <a:endParaRPr kumimoji="1" lang="en-US" altLang="ja-JP" dirty="0"/>
          </a:p>
          <a:p>
            <a:r>
              <a:rPr kumimoji="1" lang="ja-JP" altLang="en-US" dirty="0"/>
              <a:t>なんかあったら教えて～っていう感じですね。</a:t>
            </a:r>
            <a:endParaRPr kumimoji="1" lang="en-US" altLang="ja-JP" dirty="0"/>
          </a:p>
          <a:p>
            <a:endParaRPr kumimoji="1" lang="en-US" altLang="ja-JP" dirty="0"/>
          </a:p>
          <a:p>
            <a:r>
              <a:rPr kumimoji="1" lang="ja-JP" altLang="en-US" dirty="0"/>
              <a:t>それを叶えるために考えた機能がこれです。</a:t>
            </a:r>
            <a:endParaRPr kumimoji="1" lang="en-US" altLang="ja-JP" dirty="0"/>
          </a:p>
          <a:p>
            <a:r>
              <a:rPr kumimoji="1" lang="ja-JP" altLang="en-US" dirty="0"/>
              <a:t>まず、前提条件として、教材はこういったファイルボックスにてまとめられているものと考えます。</a:t>
            </a:r>
            <a:endParaRPr kumimoji="1" lang="en-US" altLang="ja-JP" dirty="0"/>
          </a:p>
          <a:p>
            <a:endParaRPr kumimoji="1" lang="en-US" altLang="ja-JP" dirty="0"/>
          </a:p>
          <a:p>
            <a:r>
              <a:rPr kumimoji="1" lang="ja-JP" altLang="en-US" dirty="0"/>
              <a:t>・持ち物表示</a:t>
            </a:r>
            <a:endParaRPr kumimoji="1" lang="en-US" altLang="ja-JP" dirty="0"/>
          </a:p>
          <a:p>
            <a:r>
              <a:rPr kumimoji="1" lang="ja-JP" altLang="en-US" dirty="0"/>
              <a:t>・スケジュール自動生成</a:t>
            </a:r>
            <a:endParaRPr kumimoji="1" lang="en-US" altLang="ja-JP" dirty="0"/>
          </a:p>
          <a:p>
            <a:r>
              <a:rPr kumimoji="1" lang="ja-JP" altLang="en-US" dirty="0"/>
              <a:t>例えば、課題の締め切りとリンクして、</a:t>
            </a:r>
            <a:r>
              <a:rPr kumimoji="1" lang="en-US" altLang="ja-JP" dirty="0"/>
              <a:t>LED</a:t>
            </a:r>
            <a:r>
              <a:rPr kumimoji="1" lang="ja-JP" altLang="en-US" dirty="0"/>
              <a:t>のカラーが変化するといった機能ですね。</a:t>
            </a:r>
            <a:endParaRPr kumimoji="1" lang="en-US" altLang="ja-JP" dirty="0"/>
          </a:p>
          <a:p>
            <a:r>
              <a:rPr kumimoji="1" lang="ja-JP" altLang="en-US" dirty="0"/>
              <a:t>・忘れ物検知</a:t>
            </a:r>
            <a:endParaRPr kumimoji="1" lang="en-US" altLang="ja-JP" dirty="0"/>
          </a:p>
          <a:p>
            <a:r>
              <a:rPr kumimoji="1" lang="ja-JP" altLang="en-US" dirty="0"/>
              <a:t>・</a:t>
            </a:r>
            <a:r>
              <a:rPr kumimoji="1" lang="en-US" altLang="ja-JP" dirty="0"/>
              <a:t>Google </a:t>
            </a:r>
            <a:r>
              <a:rPr kumimoji="1" lang="en-US" altLang="ja-JP" dirty="0" err="1"/>
              <a:t>Calender</a:t>
            </a:r>
            <a:r>
              <a:rPr kumimoji="1" lang="ja-JP" altLang="en-US" dirty="0"/>
              <a:t>でどこからでもイベント登録</a:t>
            </a:r>
            <a:endParaRPr kumimoji="1" lang="en-US" altLang="ja-JP" dirty="0"/>
          </a:p>
          <a:p>
            <a:endParaRPr kumimoji="1" lang="en-US" altLang="ja-JP" dirty="0"/>
          </a:p>
          <a:p>
            <a:r>
              <a:rPr kumimoji="1" lang="ja-JP" altLang="en-US" dirty="0"/>
              <a:t>これらにより目的が実現できると考えております。</a:t>
            </a:r>
            <a:endParaRPr kumimoji="1" lang="en-US" altLang="ja-JP" dirty="0"/>
          </a:p>
          <a:p>
            <a:endParaRPr kumimoji="1" lang="en-US" altLang="ja-JP" dirty="0"/>
          </a:p>
          <a:p>
            <a:r>
              <a:rPr kumimoji="1" lang="en-US" altLang="ja-JP" dirty="0"/>
              <a:t>/*</a:t>
            </a:r>
          </a:p>
          <a:p>
            <a:r>
              <a:rPr kumimoji="1" lang="ja-JP" altLang="en-US" dirty="0"/>
              <a:t>ここでいう教材とは，教科書とノートのまとまりや，</a:t>
            </a:r>
            <a:endParaRPr kumimoji="1" lang="en-US" altLang="ja-JP" dirty="0"/>
          </a:p>
          <a:p>
            <a:r>
              <a:rPr kumimoji="1" lang="en-US" altLang="ja-JP" dirty="0"/>
              <a:t>TOEIC</a:t>
            </a:r>
            <a:r>
              <a:rPr kumimoji="1" lang="ja-JP" altLang="en-US" dirty="0"/>
              <a:t>や検定の本のまとまりを指す．*</a:t>
            </a:r>
            <a:r>
              <a:rPr kumimoji="1" lang="en-US" altLang="ja-JP" dirty="0"/>
              <a:t>/</a:t>
            </a:r>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3</a:t>
            </a:fld>
            <a:endParaRPr kumimoji="1" lang="ja-JP" altLang="en-US"/>
          </a:p>
        </p:txBody>
      </p:sp>
    </p:spTree>
    <p:extLst>
      <p:ext uri="{BB962C8B-B14F-4D97-AF65-F5344CB8AC3E}">
        <p14:creationId xmlns:p14="http://schemas.microsoft.com/office/powerpoint/2010/main" val="248754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では、使用技術を見ていきましょう。</a:t>
            </a:r>
            <a:endParaRPr kumimoji="1" lang="en-US" altLang="ja-JP" dirty="0"/>
          </a:p>
          <a:p>
            <a:endParaRPr kumimoji="1" lang="en-US" altLang="ja-JP" dirty="0"/>
          </a:p>
          <a:p>
            <a:r>
              <a:rPr kumimoji="1" lang="en-US" altLang="ja-JP" dirty="0"/>
              <a:t>Android</a:t>
            </a:r>
          </a:p>
          <a:p>
            <a:r>
              <a:rPr kumimoji="1" lang="en-US" altLang="ja-JP" dirty="0"/>
              <a:t>BLE</a:t>
            </a:r>
          </a:p>
          <a:p>
            <a:r>
              <a:rPr kumimoji="1" lang="ja-JP" altLang="en-US" dirty="0"/>
              <a:t>シリアル</a:t>
            </a:r>
            <a:endParaRPr kumimoji="1" lang="en-US" altLang="ja-JP" dirty="0"/>
          </a:p>
          <a:p>
            <a:r>
              <a:rPr kumimoji="1" lang="ja-JP" altLang="en-US" dirty="0"/>
              <a:t>ん～。もうなんかよくわからんっていう人が</a:t>
            </a:r>
            <a:r>
              <a:rPr kumimoji="1" lang="en-US" altLang="ja-JP" dirty="0"/>
              <a:t>9</a:t>
            </a:r>
            <a:r>
              <a:rPr kumimoji="1" lang="ja-JP" altLang="en-US" dirty="0"/>
              <a:t>割を占めていると思うで、</a:t>
            </a:r>
            <a:endParaRPr kumimoji="1" lang="en-US" altLang="ja-JP" dirty="0"/>
          </a:p>
          <a:p>
            <a:r>
              <a:rPr kumimoji="1" lang="ja-JP" altLang="en-US" dirty="0"/>
              <a:t>次のスライドで、実現方法と一緒に説明します。</a:t>
            </a:r>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4</a:t>
            </a:fld>
            <a:endParaRPr kumimoji="1" lang="ja-JP" altLang="en-US"/>
          </a:p>
        </p:txBody>
      </p:sp>
    </p:spTree>
    <p:extLst>
      <p:ext uri="{BB962C8B-B14F-4D97-AF65-F5344CB8AC3E}">
        <p14:creationId xmlns:p14="http://schemas.microsoft.com/office/powerpoint/2010/main" val="8770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では、システムの概要を順に追っていきましょう。</a:t>
            </a:r>
            <a:endParaRPr kumimoji="1" lang="en-US" altLang="ja-JP" dirty="0"/>
          </a:p>
          <a:p>
            <a:r>
              <a:rPr kumimoji="1" lang="ja-JP" altLang="en-US" dirty="0"/>
              <a:t>まず、</a:t>
            </a:r>
            <a:r>
              <a:rPr kumimoji="1" lang="en-US" altLang="ja-JP" dirty="0"/>
              <a:t>Android</a:t>
            </a:r>
            <a:r>
              <a:rPr kumimoji="1" lang="ja-JP" altLang="en-US" dirty="0"/>
              <a:t>アプリを用いて、</a:t>
            </a:r>
            <a:r>
              <a:rPr kumimoji="1" lang="en-US" altLang="ja-JP" dirty="0"/>
              <a:t>Google </a:t>
            </a:r>
            <a:r>
              <a:rPr kumimoji="1" lang="en-US" altLang="ja-JP" dirty="0" err="1"/>
              <a:t>Calender</a:t>
            </a:r>
            <a:r>
              <a:rPr kumimoji="1" lang="ja-JP" altLang="en-US" dirty="0"/>
              <a:t>にイベントなどの登録を行います。</a:t>
            </a:r>
            <a:endParaRPr kumimoji="1" lang="en-US" altLang="ja-JP" dirty="0"/>
          </a:p>
          <a:p>
            <a:endParaRPr kumimoji="1" lang="en-US" altLang="ja-JP" dirty="0"/>
          </a:p>
          <a:p>
            <a:r>
              <a:rPr kumimoji="1" lang="ja-JP" altLang="en-US" dirty="0"/>
              <a:t>そして、イベントが登録されると、</a:t>
            </a:r>
            <a:endParaRPr kumimoji="1" lang="en-US" altLang="ja-JP" dirty="0"/>
          </a:p>
          <a:p>
            <a:r>
              <a:rPr kumimoji="1" lang="ja-JP" altLang="en-US" dirty="0"/>
              <a:t>スマホと</a:t>
            </a:r>
            <a:r>
              <a:rPr kumimoji="1" lang="en-US" altLang="ja-JP" dirty="0"/>
              <a:t>BLE</a:t>
            </a:r>
            <a:r>
              <a:rPr kumimoji="1" lang="ja-JP" altLang="en-US" dirty="0"/>
              <a:t>が使えるマイコンと、無線通信を行い、</a:t>
            </a:r>
            <a:endParaRPr kumimoji="1" lang="en-US" altLang="ja-JP" dirty="0"/>
          </a:p>
          <a:p>
            <a:r>
              <a:rPr kumimoji="1" lang="ja-JP" altLang="en-US" dirty="0"/>
              <a:t>予定をタグの親機に同期します。</a:t>
            </a:r>
            <a:endParaRPr kumimoji="1" lang="en-US" altLang="ja-JP" dirty="0"/>
          </a:p>
          <a:p>
            <a:endParaRPr kumimoji="1" lang="en-US" altLang="ja-JP" dirty="0"/>
          </a:p>
          <a:p>
            <a:r>
              <a:rPr kumimoji="1" lang="ja-JP" altLang="en-US" dirty="0"/>
              <a:t>そして、親機から優先で、タグの子機と通信を行い、</a:t>
            </a:r>
            <a:endParaRPr kumimoji="1" lang="en-US" altLang="ja-JP" dirty="0"/>
          </a:p>
          <a:p>
            <a:r>
              <a:rPr kumimoji="1" lang="ja-JP" altLang="en-US" dirty="0"/>
              <a:t>スケジュールを記憶させます。</a:t>
            </a:r>
            <a:endParaRPr kumimoji="1" lang="en-US" altLang="ja-JP" dirty="0"/>
          </a:p>
          <a:p>
            <a:endParaRPr kumimoji="1" lang="en-US" altLang="ja-JP" dirty="0"/>
          </a:p>
          <a:p>
            <a:r>
              <a:rPr kumimoji="1" lang="ja-JP" altLang="en-US" dirty="0"/>
              <a:t>その子機が、センシングを行ったりして、</a:t>
            </a:r>
            <a:endParaRPr kumimoji="1" lang="en-US" altLang="ja-JP" dirty="0"/>
          </a:p>
          <a:p>
            <a:r>
              <a:rPr kumimoji="1" lang="ja-JP" altLang="en-US" dirty="0"/>
              <a:t>最終的に表示がされるということです。</a:t>
            </a:r>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5</a:t>
            </a:fld>
            <a:endParaRPr kumimoji="1" lang="ja-JP" altLang="en-US"/>
          </a:p>
        </p:txBody>
      </p:sp>
    </p:spTree>
    <p:extLst>
      <p:ext uri="{BB962C8B-B14F-4D97-AF65-F5344CB8AC3E}">
        <p14:creationId xmlns:p14="http://schemas.microsoft.com/office/powerpoint/2010/main" val="247645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6</a:t>
            </a:fld>
            <a:endParaRPr kumimoji="1" lang="ja-JP" altLang="en-US"/>
          </a:p>
        </p:txBody>
      </p:sp>
    </p:spTree>
    <p:extLst>
      <p:ext uri="{BB962C8B-B14F-4D97-AF65-F5344CB8AC3E}">
        <p14:creationId xmlns:p14="http://schemas.microsoft.com/office/powerpoint/2010/main" val="300929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785001" indent="-785001">
              <a:buFont typeface="+mj-ea"/>
              <a:buAutoNum type="circleNumDbPlain"/>
            </a:pPr>
            <a:r>
              <a:rPr lang="ja-JP" altLang="en-US" sz="1300" dirty="0"/>
              <a:t>試作用の部品購入  </a:t>
            </a:r>
            <a:r>
              <a:rPr lang="en-US" altLang="ja-JP" sz="1100" dirty="0"/>
              <a:t>(ESP32, Arduino</a:t>
            </a:r>
            <a:r>
              <a:rPr lang="ja-JP" altLang="en-US" sz="1100" dirty="0"/>
              <a:t> </a:t>
            </a:r>
            <a:r>
              <a:rPr lang="en-US" altLang="ja-JP" sz="1100" dirty="0" err="1"/>
              <a:t>nano</a:t>
            </a:r>
            <a:r>
              <a:rPr lang="en-US" altLang="ja-JP" sz="1100" dirty="0"/>
              <a:t>, LCD</a:t>
            </a:r>
            <a:r>
              <a:rPr lang="ja-JP" altLang="en-US" sz="1100" dirty="0"/>
              <a:t>等</a:t>
            </a:r>
            <a:r>
              <a:rPr lang="en-US" altLang="ja-JP" sz="1100" dirty="0"/>
              <a:t>)</a:t>
            </a:r>
            <a:endParaRPr lang="en-US" altLang="ja-JP" sz="1300" dirty="0"/>
          </a:p>
          <a:p>
            <a:pPr marL="785001" indent="-785001">
              <a:buFont typeface="+mj-ea"/>
              <a:buAutoNum type="circleNumDbPlain"/>
            </a:pPr>
            <a:r>
              <a:rPr lang="ja-JP" altLang="en-US" sz="1300" dirty="0"/>
              <a:t> </a:t>
            </a:r>
            <a:r>
              <a:rPr lang="en-US" altLang="ja-JP" sz="1300" dirty="0"/>
              <a:t>BLE</a:t>
            </a:r>
            <a:r>
              <a:rPr lang="ja-JP" altLang="en-US" sz="1300" dirty="0"/>
              <a:t>による通信テスト  </a:t>
            </a:r>
            <a:r>
              <a:rPr lang="en-US" altLang="ja-JP" sz="1100" dirty="0"/>
              <a:t>(ESP~</a:t>
            </a:r>
            <a:r>
              <a:rPr lang="ja-JP" altLang="en-US" sz="1100" dirty="0"/>
              <a:t>スマホ，</a:t>
            </a:r>
            <a:r>
              <a:rPr lang="en-US" altLang="ja-JP" sz="1100" dirty="0"/>
              <a:t>ESP~ESP)</a:t>
            </a:r>
            <a:endParaRPr lang="en-US" altLang="ja-JP" sz="1300" dirty="0"/>
          </a:p>
          <a:p>
            <a:pPr marL="785001" indent="-785001">
              <a:buFont typeface="+mj-ea"/>
              <a:buAutoNum type="circleNumDbPlain"/>
            </a:pPr>
            <a:r>
              <a:rPr lang="ja-JP" altLang="en-US" sz="1300" dirty="0"/>
              <a:t> </a:t>
            </a:r>
            <a:r>
              <a:rPr lang="en-US" altLang="ja-JP" sz="1300" dirty="0"/>
              <a:t>Google</a:t>
            </a:r>
            <a:r>
              <a:rPr lang="ja-JP" altLang="en-US" sz="1300" dirty="0"/>
              <a:t> </a:t>
            </a:r>
            <a:r>
              <a:rPr lang="en-US" altLang="ja-JP" sz="1300" dirty="0"/>
              <a:t>API</a:t>
            </a:r>
            <a:r>
              <a:rPr lang="ja-JP" altLang="en-US" sz="1300" dirty="0"/>
              <a:t>との同期テスト </a:t>
            </a:r>
            <a:endParaRPr lang="en-US" altLang="ja-JP" sz="1300" dirty="0"/>
          </a:p>
          <a:p>
            <a:pPr marL="785001" indent="-785001">
              <a:buFont typeface="+mj-ea"/>
              <a:buAutoNum type="circleNumDbPlain"/>
            </a:pPr>
            <a:r>
              <a:rPr lang="ja-JP" altLang="en-US" sz="1300" dirty="0"/>
              <a:t> アプリ，タグ試作 </a:t>
            </a:r>
            <a:endParaRPr lang="en-US" altLang="ja-JP" sz="1300" dirty="0"/>
          </a:p>
          <a:p>
            <a:pPr marL="785001" indent="-785001">
              <a:buFont typeface="+mj-ea"/>
              <a:buAutoNum type="circleNumDbPlain"/>
            </a:pPr>
            <a:r>
              <a:rPr lang="ja-JP" altLang="en-US" sz="1300" dirty="0"/>
              <a:t> 小型化，省電力化 </a:t>
            </a:r>
            <a:endParaRPr lang="en-US" altLang="ja-JP" sz="1300" dirty="0"/>
          </a:p>
          <a:p>
            <a:pPr marL="785001" indent="-785001">
              <a:buFont typeface="+mj-ea"/>
              <a:buAutoNum type="circleNumDbPlain"/>
            </a:pPr>
            <a:r>
              <a:rPr lang="ja-JP" altLang="en-US" sz="1300" dirty="0"/>
              <a:t> 使用者に最適なスケジューリング学習 </a:t>
            </a:r>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7</a:t>
            </a:fld>
            <a:endParaRPr kumimoji="1" lang="ja-JP" altLang="en-US"/>
          </a:p>
        </p:txBody>
      </p:sp>
    </p:spTree>
    <p:extLst>
      <p:ext uri="{BB962C8B-B14F-4D97-AF65-F5344CB8AC3E}">
        <p14:creationId xmlns:p14="http://schemas.microsoft.com/office/powerpoint/2010/main" val="304907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8</a:t>
            </a:fld>
            <a:endParaRPr kumimoji="1" lang="ja-JP" altLang="en-US"/>
          </a:p>
        </p:txBody>
      </p:sp>
    </p:spTree>
    <p:extLst>
      <p:ext uri="{BB962C8B-B14F-4D97-AF65-F5344CB8AC3E}">
        <p14:creationId xmlns:p14="http://schemas.microsoft.com/office/powerpoint/2010/main" val="39856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a:t>
            </a:r>
            <a:r>
              <a:rPr kumimoji="1" lang="ja-JP" altLang="en-US" dirty="0"/>
              <a:t> 雑念</a:t>
            </a:r>
            <a:endParaRPr kumimoji="1" lang="en-US" altLang="ja-JP" dirty="0"/>
          </a:p>
          <a:p>
            <a:r>
              <a:rPr kumimoji="1" lang="ja-JP" altLang="en-US" dirty="0"/>
              <a:t>効率の良い勉強</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5575851-1856-4B6A-8EC6-6E3E295AC81C}" type="slidenum">
              <a:rPr kumimoji="1" lang="ja-JP" altLang="en-US" smtClean="0"/>
              <a:t>9</a:t>
            </a:fld>
            <a:endParaRPr kumimoji="1" lang="ja-JP" altLang="en-US"/>
          </a:p>
        </p:txBody>
      </p:sp>
    </p:spTree>
    <p:extLst>
      <p:ext uri="{BB962C8B-B14F-4D97-AF65-F5344CB8AC3E}">
        <p14:creationId xmlns:p14="http://schemas.microsoft.com/office/powerpoint/2010/main" val="37717349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長方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104900" y="2292094"/>
            <a:ext cx="10096500" cy="2219691"/>
          </a:xfrm>
        </p:spPr>
        <p:txBody>
          <a:bodyPr rtlCol="0" anchor="ctr">
            <a:normAutofit/>
          </a:bodyPr>
          <a:lstStyle>
            <a:lvl1pPr algn="l" rtl="0">
              <a:defRPr sz="4400" cap="all" baseline="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atin typeface="Meiryo UI" panose="020B0604030504040204" pitchFamily="50" charset="-128"/>
                <a:ea typeface="Meiryo UI" panose="020B0604030504040204" pitchFamily="50" charset="-128"/>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ja-JP" altLang="en-US" noProof="0"/>
              <a:t>マスター サブタイトルの書式設定</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kumimoji="1" lang="ja-JP" altLang="en-US"/>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C3EB2AD-EA53-40AC-9BBB-BB1A6E96317B}" type="slidenum">
              <a:rPr kumimoji="1" lang="ja-JP" altLang="en-US" smtClean="0"/>
              <a:t>‹#›</a:t>
            </a:fld>
            <a:endParaRPr kumimoji="1" lang="ja-JP" altLang="en-US"/>
          </a:p>
        </p:txBody>
      </p:sp>
      <p:pic>
        <p:nvPicPr>
          <p:cNvPr id="11" name="図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73675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chor="b"/>
          <a:lstStyle>
            <a:lvl1pPr algn="l" rtl="0">
              <a:defRPr sz="3200"/>
            </a:lvl1pPr>
          </a:lstStyle>
          <a:p>
            <a:pPr rtl="0"/>
            <a:r>
              <a:rPr lang="ja-JP" altLang="en-US" noProof="0"/>
              <a:t>マスター タイトルの書式設定</a:t>
            </a:r>
            <a:endParaRPr lang="ja-JP" altLang="en-US" noProof="0" dirty="0"/>
          </a:p>
        </p:txBody>
      </p:sp>
      <p:sp>
        <p:nvSpPr>
          <p:cNvPr id="3" name="図プレースホルダー 2"/>
          <p:cNvSpPr>
            <a:spLocks noGrp="1"/>
          </p:cNvSpPr>
          <p:nvPr>
            <p:ph type="pic" idx="1"/>
          </p:nvPr>
        </p:nvSpPr>
        <p:spPr>
          <a:xfrm>
            <a:off x="4654671" y="1600199"/>
            <a:ext cx="6430912" cy="4572001"/>
          </a:xfrm>
        </p:spPr>
        <p:txBody>
          <a:bodyPr tIns="118872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ja-JP" altLang="en-US" noProof="0"/>
              <a:t>アイコンをクリックして図を追加</a:t>
            </a:r>
            <a:endParaRPr lang="ja-JP" altLang="en-US" noProof="0" dirty="0"/>
          </a:p>
        </p:txBody>
      </p:sp>
      <p:sp>
        <p:nvSpPr>
          <p:cNvPr id="4" name="テキスト プレースホルダー 3"/>
          <p:cNvSpPr>
            <a:spLocks noGrp="1"/>
          </p:cNvSpPr>
          <p:nvPr>
            <p:ph type="body" sz="half" idx="2"/>
          </p:nvPr>
        </p:nvSpPr>
        <p:spPr>
          <a:xfrm>
            <a:off x="1104900" y="1600200"/>
            <a:ext cx="3396996"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6" name="フッター プレースホルダー 5"/>
          <p:cNvSpPr>
            <a:spLocks noGrp="1"/>
          </p:cNvSpPr>
          <p:nvPr>
            <p:ph type="ftr" sz="quarter" idx="11"/>
          </p:nvPr>
        </p:nvSpPr>
        <p:spPr/>
        <p:txBody>
          <a:bodyPr rtlCol="0"/>
          <a:lstStyle/>
          <a:p>
            <a:endParaRPr kumimoji="1" lang="ja-JP" altLang="en-US"/>
          </a:p>
        </p:txBody>
      </p:sp>
      <p:sp>
        <p:nvSpPr>
          <p:cNvPr id="7" name="スライド番号プレースホルダー 6"/>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37638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縦書きテキスト プレースホルダー 2"/>
          <p:cNvSpPr>
            <a:spLocks noGrp="1"/>
          </p:cNvSpPr>
          <p:nvPr>
            <p:ph type="body" orient="vert" idx="1"/>
          </p:nvPr>
        </p:nvSpPr>
        <p:spPr/>
        <p:txBody>
          <a:bodyPr vert="eaVert" rtlCol="0"/>
          <a:lstStyle>
            <a:lvl2pPr rtl="0">
              <a:defRPr/>
            </a:lvl2pPr>
            <a:lvl3pPr rtl="0">
              <a:defRPr/>
            </a:lvl3pPr>
            <a:lvl4pPr rtl="0">
              <a:defRPr/>
            </a:lvl4pPr>
            <a:lvl5pPr rtl="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11"/>
          </p:nvPr>
        </p:nvSpPr>
        <p:spPr/>
        <p:txBody>
          <a:bodyPr rtlCol="0"/>
          <a:lstStyle/>
          <a:p>
            <a:endParaRPr kumimoji="1" lang="ja-JP" altLang="en-US"/>
          </a:p>
        </p:txBody>
      </p:sp>
      <p:sp>
        <p:nvSpPr>
          <p:cNvPr id="6" name="スライド番号プレースホルダー 5"/>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1930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372600" y="365125"/>
            <a:ext cx="1714500" cy="5811838"/>
          </a:xfrm>
        </p:spPr>
        <p:txBody>
          <a:bodyPr vert="eaVert" rtlCol="0"/>
          <a:lstStyle/>
          <a:p>
            <a:pPr rtl="0"/>
            <a:r>
              <a:rPr lang="ja-JP" altLang="en-US" noProof="0"/>
              <a:t>マスター タイトルの書式設定</a:t>
            </a:r>
            <a:endParaRPr lang="ja-JP" altLang="en-US" noProof="0" dirty="0"/>
          </a:p>
        </p:txBody>
      </p:sp>
      <p:sp>
        <p:nvSpPr>
          <p:cNvPr id="3" name="縦書きテキスト プレースホルダー 2"/>
          <p:cNvSpPr>
            <a:spLocks noGrp="1"/>
          </p:cNvSpPr>
          <p:nvPr>
            <p:ph type="body" orient="vert" idx="1"/>
          </p:nvPr>
        </p:nvSpPr>
        <p:spPr>
          <a:xfrm>
            <a:off x="1104900" y="365125"/>
            <a:ext cx="8098896" cy="5811838"/>
          </a:xfrm>
        </p:spPr>
        <p:txBody>
          <a:bodyPr vert="eaVert" rtlCol="0"/>
          <a:lstStyle>
            <a:lvl2pPr rtl="0">
              <a:defRPr/>
            </a:lvl2pPr>
            <a:lvl3pPr rtl="0">
              <a:defRPr/>
            </a:lvl3pPr>
            <a:lvl4pPr rtl="0">
              <a:defRPr/>
            </a:lvl4pPr>
            <a:lvl5pPr rtl="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11"/>
          </p:nvPr>
        </p:nvSpPr>
        <p:spPr/>
        <p:txBody>
          <a:bodyPr rtlCol="0"/>
          <a:lstStyle/>
          <a:p>
            <a:endParaRPr kumimoji="1" lang="ja-JP" altLang="en-US"/>
          </a:p>
        </p:txBody>
      </p:sp>
      <p:sp>
        <p:nvSpPr>
          <p:cNvPr id="6" name="スライド番号プレースホルダー 5"/>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grpSp>
        <p:nvGrpSpPr>
          <p:cNvPr id="7" name="グループ 6"/>
          <p:cNvGrpSpPr/>
          <p:nvPr/>
        </p:nvGrpSpPr>
        <p:grpSpPr>
          <a:xfrm rot="5400000">
            <a:off x="6514047" y="3228843"/>
            <a:ext cx="5632704" cy="84403"/>
            <a:chOff x="1073150" y="1219201"/>
            <a:chExt cx="10058400" cy="63125"/>
          </a:xfrm>
        </p:grpSpPr>
        <p:cxnSp>
          <p:nvCxnSpPr>
            <p:cNvPr id="8" name="直線​​コネク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304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11"/>
          </p:nvPr>
        </p:nvSpPr>
        <p:spPr/>
        <p:txBody>
          <a:bodyPr rtlCol="0"/>
          <a:lstStyle/>
          <a:p>
            <a:endParaRPr kumimoji="1" lang="ja-JP" altLang="en-US"/>
          </a:p>
        </p:txBody>
      </p:sp>
      <p:sp>
        <p:nvSpPr>
          <p:cNvPr id="6" name="スライド番号プレースホルダー 5"/>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11048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タイトル スライドと図">
    <p:spTree>
      <p:nvGrpSpPr>
        <p:cNvPr id="1" name=""/>
        <p:cNvGrpSpPr/>
        <p:nvPr/>
      </p:nvGrpSpPr>
      <p:grpSpPr>
        <a:xfrm>
          <a:off x="0" y="0"/>
          <a:ext cx="0" cy="0"/>
          <a:chOff x="0" y="0"/>
          <a:chExt cx="0" cy="0"/>
        </a:xfrm>
      </p:grpSpPr>
      <p:grpSp>
        <p:nvGrpSpPr>
          <p:cNvPr id="13" name="グループ 12"/>
          <p:cNvGrpSpPr/>
          <p:nvPr/>
        </p:nvGrpSpPr>
        <p:grpSpPr>
          <a:xfrm rot="10800000">
            <a:off x="0" y="5645510"/>
            <a:ext cx="12192000" cy="63125"/>
            <a:chOff x="507492" y="1501519"/>
            <a:chExt cx="8129016" cy="63125"/>
          </a:xfrm>
        </p:grpSpPr>
        <p:cxnSp>
          <p:nvCxnSpPr>
            <p:cNvPr id="17" name="直線コネク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グループ 13"/>
          <p:cNvGrpSpPr/>
          <p:nvPr/>
        </p:nvGrpSpPr>
        <p:grpSpPr>
          <a:xfrm>
            <a:off x="0" y="1143000"/>
            <a:ext cx="12192000" cy="63125"/>
            <a:chOff x="507492" y="1501519"/>
            <a:chExt cx="8129016" cy="63125"/>
          </a:xfrm>
        </p:grpSpPr>
        <p:cxnSp>
          <p:nvCxnSpPr>
            <p:cNvPr id="15" name="直線コネク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長方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p:cNvSpPr>
            <a:spLocks noGrp="1"/>
          </p:cNvSpPr>
          <p:nvPr>
            <p:ph type="ctrTitle"/>
          </p:nvPr>
        </p:nvSpPr>
        <p:spPr>
          <a:xfrm>
            <a:off x="1104900" y="2292094"/>
            <a:ext cx="5734050" cy="2219691"/>
          </a:xfrm>
        </p:spPr>
        <p:txBody>
          <a:bodyPr rtlCol="0" anchor="ctr">
            <a:normAutofit/>
          </a:bodyPr>
          <a:lstStyle>
            <a:lvl1pPr algn="l" rtl="0">
              <a:defRPr sz="4400" cap="all" baseline="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Meiryo UI" panose="020B0604030504040204" pitchFamily="50" charset="-128"/>
                <a:ea typeface="Meiryo UI" panose="020B0604030504040204" pitchFamily="50" charset="-128"/>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ja-JP" altLang="en-US" noProof="0"/>
              <a:t>マスター サブタイトルの書式設定</a:t>
            </a:r>
            <a:endParaRPr lang="ja-JP" altLang="en-US" noProof="0" dirty="0"/>
          </a:p>
        </p:txBody>
      </p:sp>
      <p:pic>
        <p:nvPicPr>
          <p:cNvPr id="10" name="画像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図プレースホルダー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19" name="操作方法のテキスト"/>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ja-JP" altLang="en-US" sz="1200" b="1" i="1" noProof="0" dirty="0">
                <a:latin typeface="Meiryo UI" panose="020B0604030504040204" pitchFamily="50" charset="-128"/>
                <a:ea typeface="Meiryo UI" panose="020B0604030504040204" pitchFamily="50" charset="-128"/>
                <a:cs typeface="Arial" pitchFamily="34" charset="0"/>
              </a:rPr>
              <a:t>注</a:t>
            </a:r>
            <a:r>
              <a:rPr lang="en-US" altLang="ja-JP" sz="1200" b="1" i="1" noProof="0" dirty="0">
                <a:latin typeface="Meiryo UI" panose="020B0604030504040204" pitchFamily="50" charset="-128"/>
                <a:ea typeface="Meiryo UI" panose="020B0604030504040204" pitchFamily="50" charset="-128"/>
                <a:cs typeface="Arial" pitchFamily="34" charset="0"/>
              </a:rPr>
              <a:t>:</a:t>
            </a:r>
          </a:p>
          <a:p>
            <a:pPr rtl="0"/>
            <a:r>
              <a:rPr lang="ja-JP" altLang="en-US" sz="1200" i="1" noProof="0" dirty="0">
                <a:latin typeface="Meiryo UI" panose="020B0604030504040204" pitchFamily="50" charset="-128"/>
                <a:ea typeface="Meiryo UI" panose="020B0604030504040204" pitchFamily="50" charset="-128"/>
                <a:cs typeface="Arial" pitchFamily="34" charset="0"/>
              </a:rPr>
              <a:t>このスライド上の画像を変更するには、図を選択して削除します。次に、プレースホルダーの画像アイコンをクリックして独自の画像を挿入します。</a:t>
            </a:r>
          </a:p>
        </p:txBody>
      </p:sp>
    </p:spTree>
    <p:extLst>
      <p:ext uri="{BB962C8B-B14F-4D97-AF65-F5344CB8AC3E}">
        <p14:creationId xmlns:p14="http://schemas.microsoft.com/office/powerpoint/2010/main" val="12152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spTree>
      <p:nvGrpSpPr>
        <p:cNvPr id="1" name=""/>
        <p:cNvGrpSpPr/>
        <p:nvPr/>
      </p:nvGrpSpPr>
      <p:grpSpPr>
        <a:xfrm>
          <a:off x="0" y="0"/>
          <a:ext cx="0" cy="0"/>
          <a:chOff x="0" y="0"/>
          <a:chExt cx="0" cy="0"/>
        </a:xfrm>
      </p:grpSpPr>
      <p:grpSp>
        <p:nvGrpSpPr>
          <p:cNvPr id="8" name="グループ 7"/>
          <p:cNvGrpSpPr/>
          <p:nvPr/>
        </p:nvGrpSpPr>
        <p:grpSpPr>
          <a:xfrm>
            <a:off x="0" y="2514600"/>
            <a:ext cx="12192000" cy="3194035"/>
            <a:chOff x="647402" y="2514600"/>
            <a:chExt cx="10838688" cy="3194035"/>
          </a:xfrm>
        </p:grpSpPr>
        <p:grpSp>
          <p:nvGrpSpPr>
            <p:cNvPr id="9" name="グループ 8"/>
            <p:cNvGrpSpPr/>
            <p:nvPr/>
          </p:nvGrpSpPr>
          <p:grpSpPr>
            <a:xfrm>
              <a:off x="647402" y="2514600"/>
              <a:ext cx="10838688" cy="63125"/>
              <a:chOff x="507492" y="1501519"/>
              <a:chExt cx="8129016" cy="63125"/>
            </a:xfrm>
          </p:grpSpPr>
          <p:cxnSp>
            <p:nvCxnSpPr>
              <p:cNvPr id="14" name="直線​​コネク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長方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p>
          </p:txBody>
        </p:sp>
        <p:grpSp>
          <p:nvGrpSpPr>
            <p:cNvPr id="11" name="グループ 10"/>
            <p:cNvGrpSpPr/>
            <p:nvPr/>
          </p:nvGrpSpPr>
          <p:grpSpPr>
            <a:xfrm rot="10800000">
              <a:off x="647402" y="5645510"/>
              <a:ext cx="10838688" cy="63125"/>
              <a:chOff x="507492" y="1501519"/>
              <a:chExt cx="8129016" cy="63125"/>
            </a:xfrm>
          </p:grpSpPr>
          <p:cxnSp>
            <p:nvCxnSpPr>
              <p:cNvPr id="12" name="直線​​コネク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1104899" y="2971806"/>
            <a:ext cx="10071099" cy="1684150"/>
          </a:xfrm>
        </p:spPr>
        <p:txBody>
          <a:bodyPr rtlCol="0" anchor="ctr">
            <a:normAutofit/>
          </a:bodyPr>
          <a:lstStyle>
            <a:lvl1pPr algn="l" rtl="0">
              <a:defRPr sz="4400" cap="all" baseline="0">
                <a:solidFill>
                  <a:schemeClr val="bg1"/>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104899" y="4655956"/>
            <a:ext cx="10071099" cy="509750"/>
          </a:xfrm>
        </p:spPr>
        <p:txBody>
          <a:bodyPr rtlCol="0">
            <a:normAutofit/>
          </a:bodyPr>
          <a:lstStyle>
            <a:lvl1pPr marL="0" indent="0" algn="l" rtl="0">
              <a:spcBef>
                <a:spcPts val="0"/>
              </a:spcBef>
              <a:buNone/>
              <a:defRPr sz="1600">
                <a:solidFill>
                  <a:schemeClr val="bg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11"/>
          </p:nvPr>
        </p:nvSpPr>
        <p:spPr/>
        <p:txBody>
          <a:bodyPr rtlCol="0"/>
          <a:lstStyle/>
          <a:p>
            <a:endParaRPr kumimoji="1" lang="ja-JP" altLang="en-US"/>
          </a:p>
        </p:txBody>
      </p:sp>
      <p:sp>
        <p:nvSpPr>
          <p:cNvPr id="6" name="スライド番号プレースホルダー 5"/>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pic>
        <p:nvPicPr>
          <p:cNvPr id="7" name="画像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2457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104900" y="1600200"/>
            <a:ext cx="4914900" cy="4571999"/>
          </a:xfrm>
        </p:spPr>
        <p:txBody>
          <a:bodyPr rtlCol="0"/>
          <a:lstStyle>
            <a:lvl5pPr algn="l" rtl="0">
              <a:defRPr/>
            </a:lvl5pPr>
            <a:lvl6pPr algn="l" rtl="0">
              <a:defRPr/>
            </a:lvl6pPr>
            <a:lvl7pPr algn="l" rtl="0">
              <a:defRPr/>
            </a:lvl7pPr>
            <a:lvl8pPr algn="l" rtl="0">
              <a:defRPr/>
            </a:lvl8pPr>
            <a:lvl9pPr algn="l" rtl="0">
              <a:defRPr/>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172200" y="1600200"/>
            <a:ext cx="4914900" cy="4571999"/>
          </a:xfrm>
        </p:spPr>
        <p:txBody>
          <a:bodyPr rtlCol="0"/>
          <a:lstStyle>
            <a:lvl5pPr algn="l" rtl="0">
              <a:defRPr/>
            </a:lvl5pPr>
            <a:lvl6pPr algn="l" rtl="0">
              <a:defRPr/>
            </a:lvl6pPr>
            <a:lvl7pPr algn="l" rtl="0">
              <a:defRPr/>
            </a:lvl7pPr>
            <a:lvl8pPr algn="l" rtl="0">
              <a:defRPr/>
            </a:lvl8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6" name="フッター プレースホルダー 5"/>
          <p:cNvSpPr>
            <a:spLocks noGrp="1"/>
          </p:cNvSpPr>
          <p:nvPr>
            <p:ph type="ftr" sz="quarter" idx="11"/>
          </p:nvPr>
        </p:nvSpPr>
        <p:spPr/>
        <p:txBody>
          <a:bodyPr rtlCol="0"/>
          <a:lstStyle/>
          <a:p>
            <a:endParaRPr kumimoji="1" lang="ja-JP" altLang="en-US"/>
          </a:p>
        </p:txBody>
      </p:sp>
      <p:sp>
        <p:nvSpPr>
          <p:cNvPr id="7" name="スライド番号プレースホルダー 6"/>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91477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104900" y="1600200"/>
            <a:ext cx="4919472"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104900" y="2424112"/>
            <a:ext cx="4919472" cy="3748088"/>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166110" y="1600200"/>
            <a:ext cx="4919472"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166110" y="2424112"/>
            <a:ext cx="4919472" cy="3748088"/>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8" name="フッター プレースホルダー 7"/>
          <p:cNvSpPr>
            <a:spLocks noGrp="1"/>
          </p:cNvSpPr>
          <p:nvPr>
            <p:ph type="ftr" sz="quarter" idx="11"/>
          </p:nvPr>
        </p:nvSpPr>
        <p:spPr/>
        <p:txBody>
          <a:bodyPr rtlCol="0"/>
          <a:lstStyle/>
          <a:p>
            <a:endParaRPr kumimoji="1" lang="ja-JP" altLang="en-US"/>
          </a:p>
        </p:txBody>
      </p:sp>
      <p:sp>
        <p:nvSpPr>
          <p:cNvPr id="9" name="スライド番号プレースホルダー 8"/>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270555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4" name="フッター プレースホルダー 3"/>
          <p:cNvSpPr>
            <a:spLocks noGrp="1"/>
          </p:cNvSpPr>
          <p:nvPr>
            <p:ph type="ftr" sz="quarter" idx="11"/>
          </p:nvPr>
        </p:nvSpPr>
        <p:spPr/>
        <p:txBody>
          <a:bodyPr rtlCol="0"/>
          <a:lstStyle/>
          <a:p>
            <a:endParaRPr kumimoji="1" lang="ja-JP" altLang="en-US"/>
          </a:p>
        </p:txBody>
      </p:sp>
      <p:sp>
        <p:nvSpPr>
          <p:cNvPr id="5" name="スライド番号プレースホルダー 4"/>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8677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3" name="フッター プレースホルダー 2"/>
          <p:cNvSpPr>
            <a:spLocks noGrp="1"/>
          </p:cNvSpPr>
          <p:nvPr>
            <p:ph type="ftr" sz="quarter" idx="11"/>
          </p:nvPr>
        </p:nvSpPr>
        <p:spPr/>
        <p:txBody>
          <a:bodyPr rtlCol="0"/>
          <a:lstStyle/>
          <a:p>
            <a:endParaRPr kumimoji="1" lang="ja-JP" altLang="en-US"/>
          </a:p>
        </p:txBody>
      </p:sp>
      <p:sp>
        <p:nvSpPr>
          <p:cNvPr id="4" name="スライド番号プレースホルダー 3"/>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333599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chor="b"/>
          <a:lstStyle>
            <a:lvl1pPr algn="l" rtl="0">
              <a:defRPr sz="3200"/>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fld id="{A3EFABF1-7E9F-42B7-A68A-8E85EAE7D564}" type="datetimeFigureOut">
              <a:rPr kumimoji="1" lang="ja-JP" altLang="en-US" smtClean="0"/>
              <a:t>2018/9/13</a:t>
            </a:fld>
            <a:endParaRPr kumimoji="1" lang="ja-JP" altLang="en-US"/>
          </a:p>
        </p:txBody>
      </p:sp>
      <p:sp>
        <p:nvSpPr>
          <p:cNvPr id="6" name="フッター プレースホルダー 5"/>
          <p:cNvSpPr>
            <a:spLocks noGrp="1"/>
          </p:cNvSpPr>
          <p:nvPr>
            <p:ph type="ftr" sz="quarter" idx="11"/>
          </p:nvPr>
        </p:nvSpPr>
        <p:spPr/>
        <p:txBody>
          <a:bodyPr rtlCol="0"/>
          <a:lstStyle/>
          <a:p>
            <a:endParaRPr kumimoji="1" lang="ja-JP" altLang="en-US"/>
          </a:p>
        </p:txBody>
      </p:sp>
      <p:sp>
        <p:nvSpPr>
          <p:cNvPr id="7" name="スライド番号プレースホルダー 6"/>
          <p:cNvSpPr>
            <a:spLocks noGrp="1"/>
          </p:cNvSpPr>
          <p:nvPr>
            <p:ph type="sldNum" sz="quarter" idx="12"/>
          </p:nvPr>
        </p:nvSpPr>
        <p:spPr/>
        <p:txBody>
          <a:bodyPr rtlCol="0"/>
          <a:lstStyle/>
          <a:p>
            <a:fld id="{AC3EB2AD-EA53-40AC-9BBB-BB1A6E96317B}" type="slidenum">
              <a:rPr kumimoji="1" lang="ja-JP" altLang="en-US" smtClean="0"/>
              <a:t>‹#›</a:t>
            </a:fld>
            <a:endParaRPr kumimoji="1" lang="ja-JP" altLang="en-US"/>
          </a:p>
        </p:txBody>
      </p:sp>
    </p:spTree>
    <p:extLst>
      <p:ext uri="{BB962C8B-B14F-4D97-AF65-F5344CB8AC3E}">
        <p14:creationId xmlns:p14="http://schemas.microsoft.com/office/powerpoint/2010/main" val="84695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a:p>
            <a:pPr lvl="5" rtl="0"/>
            <a:r>
              <a:rPr lang="ja-JP" altLang="en-US" noProof="0" dirty="0"/>
              <a:t>第 </a:t>
            </a:r>
            <a:r>
              <a:rPr lang="en-US" altLang="ja-JP" noProof="0" dirty="0"/>
              <a:t>6 </a:t>
            </a:r>
            <a:r>
              <a:rPr lang="ja-JP" altLang="en-US" noProof="0" dirty="0"/>
              <a:t>レベル</a:t>
            </a:r>
          </a:p>
          <a:p>
            <a:pPr lvl="6" rtl="0"/>
            <a:r>
              <a:rPr lang="ja-JP" altLang="en-US" noProof="0" dirty="0"/>
              <a:t>第 </a:t>
            </a:r>
            <a:r>
              <a:rPr lang="en-US" altLang="ja-JP" noProof="0" dirty="0"/>
              <a:t>7 </a:t>
            </a:r>
            <a:r>
              <a:rPr lang="ja-JP" altLang="en-US" noProof="0" dirty="0"/>
              <a:t>レベル</a:t>
            </a:r>
          </a:p>
          <a:p>
            <a:pPr lvl="7" rtl="0"/>
            <a:r>
              <a:rPr lang="ja-JP" altLang="en-US" noProof="0" dirty="0"/>
              <a:t>第 </a:t>
            </a:r>
            <a:r>
              <a:rPr lang="en-US" altLang="ja-JP" noProof="0" dirty="0"/>
              <a:t>8 </a:t>
            </a:r>
            <a:r>
              <a:rPr lang="ja-JP" altLang="en-US" noProof="0" dirty="0"/>
              <a:t>レベル</a:t>
            </a:r>
          </a:p>
          <a:p>
            <a:pPr lvl="8" rtl="0"/>
            <a:r>
              <a:rPr lang="ja-JP" altLang="en-US" noProof="0" dirty="0"/>
              <a:t>第 </a:t>
            </a:r>
            <a:r>
              <a:rPr lang="en-US" altLang="ja-JP" noProof="0" dirty="0"/>
              <a:t>9 </a:t>
            </a:r>
            <a:r>
              <a:rPr lang="ja-JP" altLang="en-US" noProof="0" dirty="0"/>
              <a:t>レベル</a:t>
            </a:r>
          </a:p>
        </p:txBody>
      </p:sp>
      <p:sp>
        <p:nvSpPr>
          <p:cNvPr id="4" name="日付プレースホルダー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Meiryo UI" panose="020B0604030504040204" pitchFamily="50" charset="-128"/>
                <a:ea typeface="Meiryo UI" panose="020B0604030504040204" pitchFamily="50" charset="-128"/>
              </a:defRPr>
            </a:lvl1pPr>
          </a:lstStyle>
          <a:p>
            <a:fld id="{A3EFABF1-7E9F-42B7-A68A-8E85EAE7D564}" type="datetimeFigureOut">
              <a:rPr kumimoji="1" lang="ja-JP" altLang="en-US" smtClean="0"/>
              <a:t>2018/9/13</a:t>
            </a:fld>
            <a:endParaRPr kumimoji="1" lang="ja-JP" altLang="en-US"/>
          </a:p>
        </p:txBody>
      </p:sp>
      <p:sp>
        <p:nvSpPr>
          <p:cNvPr id="5" name="フッター プレースホルダー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Meiryo UI" panose="020B0604030504040204" pitchFamily="50" charset="-128"/>
                <a:ea typeface="Meiryo UI" panose="020B0604030504040204" pitchFamily="50" charset="-128"/>
              </a:defRPr>
            </a:lvl1pPr>
          </a:lstStyle>
          <a:p>
            <a:endParaRPr kumimoji="1" lang="ja-JP" altLang="en-US"/>
          </a:p>
        </p:txBody>
      </p:sp>
      <p:sp>
        <p:nvSpPr>
          <p:cNvPr id="6" name="スライド番号プレースホルダー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Meiryo UI" panose="020B0604030504040204" pitchFamily="50" charset="-128"/>
                <a:ea typeface="Meiryo UI" panose="020B0604030504040204" pitchFamily="50" charset="-128"/>
              </a:defRPr>
            </a:lvl1pPr>
          </a:lstStyle>
          <a:p>
            <a:fld id="{AC3EB2AD-EA53-40AC-9BBB-BB1A6E96317B}" type="slidenum">
              <a:rPr kumimoji="1" lang="ja-JP" altLang="en-US" smtClean="0"/>
              <a:t>‹#›</a:t>
            </a:fld>
            <a:endParaRPr kumimoji="1" lang="ja-JP" altLang="en-US"/>
          </a:p>
        </p:txBody>
      </p:sp>
      <p:grpSp>
        <p:nvGrpSpPr>
          <p:cNvPr id="15" name="グループ 14"/>
          <p:cNvGrpSpPr/>
          <p:nvPr/>
        </p:nvGrpSpPr>
        <p:grpSpPr>
          <a:xfrm>
            <a:off x="1103376" y="1219201"/>
            <a:ext cx="9985248" cy="84403"/>
            <a:chOff x="1073150" y="1219201"/>
            <a:chExt cx="10058400" cy="63125"/>
          </a:xfrm>
        </p:grpSpPr>
        <p:cxnSp>
          <p:nvCxnSpPr>
            <p:cNvPr id="13" name="直線​​コネク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03974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28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jpg"/><Relationship Id="rId3" Type="http://schemas.openxmlformats.org/officeDocument/2006/relationships/image" Target="../media/image9.png"/><Relationship Id="rId7" Type="http://schemas.openxmlformats.org/officeDocument/2006/relationships/image" Target="../media/image18.jpeg"/><Relationship Id="rId12"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0.png"/><Relationship Id="rId5" Type="http://schemas.openxmlformats.org/officeDocument/2006/relationships/image" Target="../media/image10.jpg"/><Relationship Id="rId10" Type="http://schemas.openxmlformats.org/officeDocument/2006/relationships/image" Target="../media/image19.jpeg"/><Relationship Id="rId4" Type="http://schemas.openxmlformats.org/officeDocument/2006/relationships/image" Target="../media/image15.png"/><Relationship Id="rId9" Type="http://schemas.openxmlformats.org/officeDocument/2006/relationships/image" Target="../media/image11.jp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png"/><Relationship Id="rId4" Type="http://schemas.microsoft.com/office/2007/relationships/hdphoto" Target="../media/hdphoto3.wdp"/><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74CADB5-62EF-4731-9C36-F3289ABEC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41" y="3043989"/>
            <a:ext cx="5276762" cy="3515643"/>
          </a:xfrm>
          <a:prstGeom prst="rect">
            <a:avLst/>
          </a:prstGeom>
          <a:effectLst>
            <a:softEdge rad="127000"/>
          </a:effectLst>
        </p:spPr>
      </p:pic>
      <p:sp>
        <p:nvSpPr>
          <p:cNvPr id="4" name="テキスト ボックス 3">
            <a:extLst>
              <a:ext uri="{FF2B5EF4-FFF2-40B4-BE49-F238E27FC236}">
                <a16:creationId xmlns:a16="http://schemas.microsoft.com/office/drawing/2014/main" id="{DA38000F-E0F4-423E-ADCC-8ED48836894A}"/>
              </a:ext>
            </a:extLst>
          </p:cNvPr>
          <p:cNvSpPr txBox="1"/>
          <p:nvPr/>
        </p:nvSpPr>
        <p:spPr>
          <a:xfrm>
            <a:off x="3265981" y="1488337"/>
            <a:ext cx="8817735" cy="1754326"/>
          </a:xfrm>
          <a:prstGeom prst="rect">
            <a:avLst/>
          </a:prstGeom>
          <a:noFill/>
        </p:spPr>
        <p:txBody>
          <a:bodyPr wrap="square" rtlCol="0">
            <a:spAutoFit/>
          </a:bodyPr>
          <a:lstStyle/>
          <a:p>
            <a:r>
              <a:rPr kumimoji="1" lang="ja-JP" altLang="en-US" sz="5400" dirty="0"/>
              <a:t>「教材管理スマート化</a:t>
            </a:r>
            <a:r>
              <a:rPr kumimoji="1" lang="en-US" altLang="ja-JP" sz="4400" dirty="0"/>
              <a:t>(</a:t>
            </a:r>
            <a:r>
              <a:rPr kumimoji="1" lang="ja-JP" altLang="en-US" sz="4400" dirty="0"/>
              <a:t>仮</a:t>
            </a:r>
            <a:r>
              <a:rPr kumimoji="1" lang="en-US" altLang="ja-JP" sz="4400" dirty="0"/>
              <a:t>)</a:t>
            </a:r>
          </a:p>
          <a:p>
            <a:r>
              <a:rPr kumimoji="1" lang="en-US" altLang="ja-JP" sz="5400" dirty="0"/>
              <a:t>				</a:t>
            </a:r>
            <a:r>
              <a:rPr kumimoji="1" lang="ja-JP" altLang="en-US" sz="5400" dirty="0"/>
              <a:t> ⇒ </a:t>
            </a:r>
            <a:r>
              <a:rPr kumimoji="1" lang="en-US" altLang="ja-JP" sz="5400" dirty="0"/>
              <a:t>Study #</a:t>
            </a:r>
            <a:r>
              <a:rPr kumimoji="1" lang="ja-JP" altLang="en-US" sz="5400" dirty="0"/>
              <a:t>」</a:t>
            </a:r>
            <a:endParaRPr kumimoji="1" lang="en-US" altLang="ja-JP" dirty="0"/>
          </a:p>
        </p:txBody>
      </p:sp>
    </p:spTree>
    <p:extLst>
      <p:ext uri="{BB962C8B-B14F-4D97-AF65-F5344CB8AC3E}">
        <p14:creationId xmlns:p14="http://schemas.microsoft.com/office/powerpoint/2010/main" val="8537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a:xfrm>
            <a:off x="1104900" y="76200"/>
            <a:ext cx="9980682" cy="1096962"/>
          </a:xfrm>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最後に</a:t>
            </a:r>
            <a:r>
              <a:rPr lang="en-US" altLang="ja-JP" sz="6000" dirty="0">
                <a:solidFill>
                  <a:sysClr val="windowText" lastClr="000000"/>
                </a:solidFill>
                <a:effectLst>
                  <a:outerShdw blurRad="50800" dist="38100" dir="5400000" algn="t" rotWithShape="0">
                    <a:prstClr val="black">
                      <a:alpha val="40000"/>
                    </a:prstClr>
                  </a:outerShdw>
                </a:effectLst>
              </a:rPr>
              <a:t>...</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4" name="コンテンツ プレースホルダー 2">
            <a:extLst>
              <a:ext uri="{FF2B5EF4-FFF2-40B4-BE49-F238E27FC236}">
                <a16:creationId xmlns:a16="http://schemas.microsoft.com/office/drawing/2014/main" id="{EB3D32A9-F2EB-4704-A778-5FB210DF4774}"/>
              </a:ext>
            </a:extLst>
          </p:cNvPr>
          <p:cNvSpPr txBox="1">
            <a:spLocks/>
          </p:cNvSpPr>
          <p:nvPr/>
        </p:nvSpPr>
        <p:spPr>
          <a:xfrm>
            <a:off x="1104900" y="1600200"/>
            <a:ext cx="9982200" cy="468830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9pPr>
          </a:lstStyle>
          <a:p>
            <a:r>
              <a:rPr lang="ja-JP" altLang="en-US" sz="3600" dirty="0"/>
              <a:t> 教材自身が</a:t>
            </a:r>
            <a:r>
              <a:rPr lang="ja-JP" altLang="en-US" sz="3600" u="wavy" dirty="0"/>
              <a:t>インタラクティブ</a:t>
            </a:r>
            <a:r>
              <a:rPr lang="ja-JP" altLang="en-US" sz="3600" dirty="0"/>
              <a:t>に働きかけ，</a:t>
            </a:r>
            <a:endParaRPr lang="en-US" altLang="ja-JP" sz="3600" dirty="0"/>
          </a:p>
          <a:p>
            <a:pPr marL="0" indent="0" algn="r">
              <a:buNone/>
            </a:pPr>
            <a:r>
              <a:rPr lang="ja-JP" altLang="en-US" sz="3600" dirty="0"/>
              <a:t>学生の</a:t>
            </a:r>
            <a:r>
              <a:rPr lang="ja-JP" altLang="en-US" sz="3600" u="wavy" dirty="0"/>
              <a:t>教材管理</a:t>
            </a:r>
            <a:r>
              <a:rPr lang="ja-JP" altLang="en-US" sz="3600" u="wavy"/>
              <a:t>をサポート</a:t>
            </a:r>
            <a:endParaRPr lang="en-US" altLang="ja-JP" sz="2800" dirty="0"/>
          </a:p>
        </p:txBody>
      </p:sp>
      <p:sp>
        <p:nvSpPr>
          <p:cNvPr id="7" name="テキスト ボックス 6">
            <a:extLst>
              <a:ext uri="{FF2B5EF4-FFF2-40B4-BE49-F238E27FC236}">
                <a16:creationId xmlns:a16="http://schemas.microsoft.com/office/drawing/2014/main" id="{9C9C7A7F-E8E0-426C-8202-7B1722F37AAD}"/>
              </a:ext>
            </a:extLst>
          </p:cNvPr>
          <p:cNvSpPr txBox="1"/>
          <p:nvPr/>
        </p:nvSpPr>
        <p:spPr>
          <a:xfrm>
            <a:off x="3944869" y="4780824"/>
            <a:ext cx="1805940" cy="830997"/>
          </a:xfrm>
          <a:prstGeom prst="rect">
            <a:avLst/>
          </a:prstGeom>
          <a:noFill/>
        </p:spPr>
        <p:txBody>
          <a:bodyPr wrap="square" rtlCol="0">
            <a:spAutoFit/>
          </a:bodyPr>
          <a:lstStyle/>
          <a:p>
            <a:pPr algn="ctr"/>
            <a:r>
              <a:rPr kumimoji="1" lang="ja-JP" altLang="en-US" sz="4800" dirty="0">
                <a:solidFill>
                  <a:srgbClr val="002060"/>
                </a:solidFill>
                <a:effectLst>
                  <a:glow rad="254000">
                    <a:schemeClr val="bg1">
                      <a:alpha val="74000"/>
                    </a:schemeClr>
                  </a:glow>
                  <a:outerShdw blurRad="50800" dist="38100" dir="8100000" algn="tr" rotWithShape="0">
                    <a:prstClr val="black">
                      <a:alpha val="40000"/>
                    </a:prstClr>
                  </a:outerShdw>
                </a:effectLst>
              </a:rPr>
              <a:t>宿題</a:t>
            </a:r>
            <a:endParaRPr kumimoji="1" lang="en-US" altLang="ja-JP" sz="1400" dirty="0">
              <a:solidFill>
                <a:srgbClr val="002060"/>
              </a:solidFill>
              <a:effectLst>
                <a:glow rad="254000">
                  <a:schemeClr val="bg1">
                    <a:alpha val="74000"/>
                  </a:schemeClr>
                </a:glow>
                <a:outerShdw blurRad="50800" dist="38100" dir="8100000" algn="tr" rotWithShape="0">
                  <a:prstClr val="black">
                    <a:alpha val="40000"/>
                  </a:prstClr>
                </a:outerShdw>
              </a:effectLst>
            </a:endParaRPr>
          </a:p>
        </p:txBody>
      </p:sp>
      <p:sp>
        <p:nvSpPr>
          <p:cNvPr id="8" name="テキスト ボックス 7">
            <a:extLst>
              <a:ext uri="{FF2B5EF4-FFF2-40B4-BE49-F238E27FC236}">
                <a16:creationId xmlns:a16="http://schemas.microsoft.com/office/drawing/2014/main" id="{9E904157-27B2-4A41-A743-FF4D36B019FC}"/>
              </a:ext>
            </a:extLst>
          </p:cNvPr>
          <p:cNvSpPr txBox="1"/>
          <p:nvPr/>
        </p:nvSpPr>
        <p:spPr>
          <a:xfrm>
            <a:off x="2345035" y="5796488"/>
            <a:ext cx="2502804" cy="830997"/>
          </a:xfrm>
          <a:prstGeom prst="rect">
            <a:avLst/>
          </a:prstGeom>
          <a:noFill/>
        </p:spPr>
        <p:txBody>
          <a:bodyPr wrap="square" rtlCol="0">
            <a:spAutoFit/>
          </a:bodyPr>
          <a:lstStyle/>
          <a:p>
            <a:pPr algn="ctr"/>
            <a:r>
              <a:rPr kumimoji="1" lang="ja-JP" altLang="en-US" sz="4800" dirty="0">
                <a:solidFill>
                  <a:srgbClr val="C00000"/>
                </a:solidFill>
                <a:effectLst>
                  <a:glow rad="254000">
                    <a:schemeClr val="bg1">
                      <a:alpha val="74000"/>
                    </a:schemeClr>
                  </a:glow>
                  <a:outerShdw blurRad="50800" dist="38100" dir="8100000" algn="tr" rotWithShape="0">
                    <a:prstClr val="black">
                      <a:alpha val="40000"/>
                    </a:prstClr>
                  </a:outerShdw>
                </a:effectLst>
              </a:rPr>
              <a:t>忘れ物</a:t>
            </a:r>
            <a:endParaRPr kumimoji="1" lang="en-US" altLang="ja-JP" sz="1400" dirty="0">
              <a:solidFill>
                <a:srgbClr val="C00000"/>
              </a:solidFill>
              <a:effectLst>
                <a:glow rad="254000">
                  <a:schemeClr val="bg1">
                    <a:alpha val="74000"/>
                  </a:schemeClr>
                </a:glow>
                <a:outerShdw blurRad="50800" dist="38100" dir="8100000" algn="tr" rotWithShape="0">
                  <a:prstClr val="black">
                    <a:alpha val="40000"/>
                  </a:prstClr>
                </a:outerShdw>
              </a:effectLst>
            </a:endParaRPr>
          </a:p>
        </p:txBody>
      </p:sp>
      <p:sp>
        <p:nvSpPr>
          <p:cNvPr id="9" name="テキスト ボックス 8">
            <a:extLst>
              <a:ext uri="{FF2B5EF4-FFF2-40B4-BE49-F238E27FC236}">
                <a16:creationId xmlns:a16="http://schemas.microsoft.com/office/drawing/2014/main" id="{F3FAEB21-C76E-4641-85D0-3DC1A9ABA1D2}"/>
              </a:ext>
            </a:extLst>
          </p:cNvPr>
          <p:cNvSpPr txBox="1"/>
          <p:nvPr/>
        </p:nvSpPr>
        <p:spPr>
          <a:xfrm>
            <a:off x="4849458" y="5796490"/>
            <a:ext cx="2480660" cy="830997"/>
          </a:xfrm>
          <a:prstGeom prst="rect">
            <a:avLst/>
          </a:prstGeom>
          <a:noFill/>
        </p:spPr>
        <p:txBody>
          <a:bodyPr wrap="square" rtlCol="0">
            <a:spAutoFit/>
          </a:bodyPr>
          <a:lstStyle/>
          <a:p>
            <a:pPr algn="ctr"/>
            <a:r>
              <a:rPr kumimoji="1" lang="ja-JP" altLang="en-US" sz="4800" dirty="0">
                <a:solidFill>
                  <a:srgbClr val="7030A0"/>
                </a:solidFill>
                <a:effectLst>
                  <a:glow rad="254000">
                    <a:schemeClr val="bg1">
                      <a:alpha val="74000"/>
                    </a:schemeClr>
                  </a:glow>
                  <a:outerShdw blurRad="50800" dist="38100" dir="8100000" algn="tr" rotWithShape="0">
                    <a:prstClr val="black">
                      <a:alpha val="40000"/>
                    </a:prstClr>
                  </a:outerShdw>
                </a:effectLst>
              </a:rPr>
              <a:t>テスト</a:t>
            </a:r>
            <a:endParaRPr kumimoji="1" lang="en-US" altLang="ja-JP" sz="1400" dirty="0">
              <a:solidFill>
                <a:srgbClr val="7030A0"/>
              </a:solidFill>
              <a:effectLst>
                <a:glow rad="254000">
                  <a:schemeClr val="bg1">
                    <a:alpha val="74000"/>
                  </a:schemeClr>
                </a:glow>
                <a:outerShdw blurRad="50800" dist="38100" dir="8100000" algn="tr" rotWithShape="0">
                  <a:prstClr val="black">
                    <a:alpha val="40000"/>
                  </a:prstClr>
                </a:outerShdw>
              </a:effectLst>
            </a:endParaRPr>
          </a:p>
        </p:txBody>
      </p:sp>
      <p:pic>
        <p:nvPicPr>
          <p:cNvPr id="5" name="図 4">
            <a:extLst>
              <a:ext uri="{FF2B5EF4-FFF2-40B4-BE49-F238E27FC236}">
                <a16:creationId xmlns:a16="http://schemas.microsoft.com/office/drawing/2014/main" id="{12DBC166-2CDC-4486-B431-51E8173CF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808" y="4087899"/>
            <a:ext cx="3870960" cy="2661285"/>
          </a:xfrm>
          <a:prstGeom prst="rect">
            <a:avLst/>
          </a:prstGeom>
          <a:ln>
            <a:noFill/>
          </a:ln>
          <a:effectLst>
            <a:softEdge rad="112500"/>
          </a:effectLst>
        </p:spPr>
      </p:pic>
    </p:spTree>
    <p:extLst>
      <p:ext uri="{BB962C8B-B14F-4D97-AF65-F5344CB8AC3E}">
        <p14:creationId xmlns:p14="http://schemas.microsoft.com/office/powerpoint/2010/main" val="318224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背景</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3" name="コンテンツ プレースホルダー 2">
            <a:extLst>
              <a:ext uri="{FF2B5EF4-FFF2-40B4-BE49-F238E27FC236}">
                <a16:creationId xmlns:a16="http://schemas.microsoft.com/office/drawing/2014/main" id="{A6F5ADFC-F95F-43A1-9A3B-6902CAE108A6}"/>
              </a:ext>
            </a:extLst>
          </p:cNvPr>
          <p:cNvSpPr>
            <a:spLocks noGrp="1"/>
          </p:cNvSpPr>
          <p:nvPr>
            <p:ph idx="1"/>
          </p:nvPr>
        </p:nvSpPr>
        <p:spPr>
          <a:xfrm>
            <a:off x="1104900" y="1600200"/>
            <a:ext cx="4750468" cy="1015663"/>
          </a:xfrm>
        </p:spPr>
        <p:txBody>
          <a:bodyPr>
            <a:normAutofit/>
          </a:bodyPr>
          <a:lstStyle/>
          <a:p>
            <a:pPr marL="0" indent="0">
              <a:buNone/>
            </a:pPr>
            <a:r>
              <a:rPr lang="ja-JP" altLang="en-US" sz="4400" dirty="0"/>
              <a:t>学生なら誰でも</a:t>
            </a:r>
            <a:r>
              <a:rPr lang="en-US" altLang="ja-JP" sz="4400" dirty="0"/>
              <a:t>...</a:t>
            </a:r>
            <a:endParaRPr lang="en-US" altLang="ja-JP" dirty="0"/>
          </a:p>
        </p:txBody>
      </p:sp>
      <p:pic>
        <p:nvPicPr>
          <p:cNvPr id="7" name="図 6">
            <a:extLst>
              <a:ext uri="{FF2B5EF4-FFF2-40B4-BE49-F238E27FC236}">
                <a16:creationId xmlns:a16="http://schemas.microsoft.com/office/drawing/2014/main" id="{D0B463D6-6566-4B4A-80A4-5189278ADB8C}"/>
              </a:ext>
            </a:extLst>
          </p:cNvPr>
          <p:cNvPicPr>
            <a:picLocks noChangeAspect="1"/>
          </p:cNvPicPr>
          <p:nvPr/>
        </p:nvPicPr>
        <p:blipFill rotWithShape="1">
          <a:blip r:embed="rId3">
            <a:extLst>
              <a:ext uri="{28A0092B-C50C-407E-A947-70E740481C1C}">
                <a14:useLocalDpi xmlns:a14="http://schemas.microsoft.com/office/drawing/2010/main" val="0"/>
              </a:ext>
            </a:extLst>
          </a:blip>
          <a:srcRect l="36894" t="14529" r="16954" b="3426"/>
          <a:stretch/>
        </p:blipFill>
        <p:spPr>
          <a:xfrm>
            <a:off x="193339" y="2289821"/>
            <a:ext cx="4500000" cy="4500000"/>
          </a:xfrm>
          <a:prstGeom prst="ellipse">
            <a:avLst/>
          </a:prstGeom>
        </p:spPr>
      </p:pic>
      <p:pic>
        <p:nvPicPr>
          <p:cNvPr id="5" name="図 4">
            <a:extLst>
              <a:ext uri="{FF2B5EF4-FFF2-40B4-BE49-F238E27FC236}">
                <a16:creationId xmlns:a16="http://schemas.microsoft.com/office/drawing/2014/main" id="{2BFC507B-CD16-4F35-82F1-11143F822F68}"/>
              </a:ext>
            </a:extLst>
          </p:cNvPr>
          <p:cNvPicPr>
            <a:picLocks noChangeAspect="1"/>
          </p:cNvPicPr>
          <p:nvPr/>
        </p:nvPicPr>
        <p:blipFill rotWithShape="1">
          <a:blip r:embed="rId4">
            <a:extLst>
              <a:ext uri="{28A0092B-C50C-407E-A947-70E740481C1C}">
                <a14:useLocalDpi xmlns:a14="http://schemas.microsoft.com/office/drawing/2010/main" val="0"/>
              </a:ext>
            </a:extLst>
          </a:blip>
          <a:srcRect t="73" b="19927"/>
          <a:stretch/>
        </p:blipFill>
        <p:spPr>
          <a:xfrm>
            <a:off x="7498661" y="2289906"/>
            <a:ext cx="4500000" cy="4500000"/>
          </a:xfrm>
          <a:prstGeom prst="ellipse">
            <a:avLst/>
          </a:prstGeom>
        </p:spPr>
      </p:pic>
      <p:pic>
        <p:nvPicPr>
          <p:cNvPr id="9" name="図 8">
            <a:extLst>
              <a:ext uri="{FF2B5EF4-FFF2-40B4-BE49-F238E27FC236}">
                <a16:creationId xmlns:a16="http://schemas.microsoft.com/office/drawing/2014/main" id="{743A306C-9E68-4A8B-ADAF-A7D031AE1B8E}"/>
              </a:ext>
            </a:extLst>
          </p:cNvPr>
          <p:cNvPicPr>
            <a:picLocks noChangeAspect="1"/>
          </p:cNvPicPr>
          <p:nvPr/>
        </p:nvPicPr>
        <p:blipFill rotWithShape="1">
          <a:blip r:embed="rId5">
            <a:extLst>
              <a:ext uri="{28A0092B-C50C-407E-A947-70E740481C1C}">
                <a14:useLocalDpi xmlns:a14="http://schemas.microsoft.com/office/drawing/2010/main" val="0"/>
              </a:ext>
            </a:extLst>
          </a:blip>
          <a:srcRect l="31173" t="15833" r="25890" b="7833"/>
          <a:stretch/>
        </p:blipFill>
        <p:spPr>
          <a:xfrm>
            <a:off x="3208421" y="1006642"/>
            <a:ext cx="5775158" cy="5775158"/>
          </a:xfrm>
          <a:prstGeom prst="ellipse">
            <a:avLst/>
          </a:prstGeom>
        </p:spPr>
      </p:pic>
      <p:sp>
        <p:nvSpPr>
          <p:cNvPr id="10" name="テキスト ボックス 9">
            <a:extLst>
              <a:ext uri="{FF2B5EF4-FFF2-40B4-BE49-F238E27FC236}">
                <a16:creationId xmlns:a16="http://schemas.microsoft.com/office/drawing/2014/main" id="{9A9DF4DB-8EA4-47E3-B7A2-61E1D2199937}"/>
              </a:ext>
            </a:extLst>
          </p:cNvPr>
          <p:cNvSpPr txBox="1"/>
          <p:nvPr/>
        </p:nvSpPr>
        <p:spPr>
          <a:xfrm>
            <a:off x="1540369" y="5407320"/>
            <a:ext cx="1805940" cy="1015663"/>
          </a:xfrm>
          <a:prstGeom prst="rect">
            <a:avLst/>
          </a:prstGeom>
          <a:noFill/>
        </p:spPr>
        <p:txBody>
          <a:bodyPr wrap="square" rtlCol="0">
            <a:spAutoFit/>
          </a:bodyPr>
          <a:lstStyle/>
          <a:p>
            <a:r>
              <a:rPr kumimoji="1" lang="ja-JP" altLang="en-US" sz="6000" dirty="0">
                <a:solidFill>
                  <a:srgbClr val="002060"/>
                </a:solidFill>
                <a:effectLst>
                  <a:glow rad="254000">
                    <a:schemeClr val="bg1">
                      <a:alpha val="74000"/>
                    </a:schemeClr>
                  </a:glow>
                  <a:outerShdw blurRad="50800" dist="38100" dir="8100000" algn="tr" rotWithShape="0">
                    <a:prstClr val="black">
                      <a:alpha val="40000"/>
                    </a:prstClr>
                  </a:outerShdw>
                </a:effectLst>
              </a:rPr>
              <a:t>宿題</a:t>
            </a:r>
            <a:endParaRPr kumimoji="1" lang="en-US" altLang="ja-JP" dirty="0">
              <a:solidFill>
                <a:srgbClr val="002060"/>
              </a:solidFill>
              <a:effectLst>
                <a:glow rad="254000">
                  <a:schemeClr val="bg1">
                    <a:alpha val="74000"/>
                  </a:schemeClr>
                </a:glow>
                <a:outerShdw blurRad="50800" dist="38100" dir="8100000" algn="tr" rotWithShape="0">
                  <a:prstClr val="black">
                    <a:alpha val="40000"/>
                  </a:prstClr>
                </a:outerShdw>
              </a:effectLst>
            </a:endParaRPr>
          </a:p>
        </p:txBody>
      </p:sp>
      <p:sp>
        <p:nvSpPr>
          <p:cNvPr id="12" name="テキスト ボックス 11">
            <a:extLst>
              <a:ext uri="{FF2B5EF4-FFF2-40B4-BE49-F238E27FC236}">
                <a16:creationId xmlns:a16="http://schemas.microsoft.com/office/drawing/2014/main" id="{B904A1F8-3CAD-4991-9FA8-70D67C0CDAAB}"/>
              </a:ext>
            </a:extLst>
          </p:cNvPr>
          <p:cNvSpPr txBox="1"/>
          <p:nvPr/>
        </p:nvSpPr>
        <p:spPr>
          <a:xfrm>
            <a:off x="8497259" y="5407320"/>
            <a:ext cx="2502804" cy="1015663"/>
          </a:xfrm>
          <a:prstGeom prst="rect">
            <a:avLst/>
          </a:prstGeom>
          <a:noFill/>
        </p:spPr>
        <p:txBody>
          <a:bodyPr wrap="square" rtlCol="0">
            <a:spAutoFit/>
          </a:bodyPr>
          <a:lstStyle/>
          <a:p>
            <a:r>
              <a:rPr kumimoji="1" lang="ja-JP" altLang="en-US" sz="6000" dirty="0">
                <a:solidFill>
                  <a:srgbClr val="C00000"/>
                </a:solidFill>
                <a:effectLst>
                  <a:glow rad="254000">
                    <a:schemeClr val="bg1">
                      <a:alpha val="74000"/>
                    </a:schemeClr>
                  </a:glow>
                  <a:outerShdw blurRad="50800" dist="38100" dir="8100000" algn="tr" rotWithShape="0">
                    <a:prstClr val="black">
                      <a:alpha val="40000"/>
                    </a:prstClr>
                  </a:outerShdw>
                </a:effectLst>
              </a:rPr>
              <a:t>忘れ物</a:t>
            </a:r>
            <a:endParaRPr kumimoji="1" lang="en-US" altLang="ja-JP" dirty="0">
              <a:solidFill>
                <a:srgbClr val="C00000"/>
              </a:solidFill>
              <a:effectLst>
                <a:glow rad="254000">
                  <a:schemeClr val="bg1">
                    <a:alpha val="74000"/>
                  </a:schemeClr>
                </a:glow>
                <a:outerShdw blurRad="50800" dist="38100" dir="8100000" algn="tr" rotWithShape="0">
                  <a:prstClr val="black">
                    <a:alpha val="40000"/>
                  </a:prstClr>
                </a:outerShdw>
              </a:effectLst>
            </a:endParaRPr>
          </a:p>
        </p:txBody>
      </p:sp>
      <p:sp>
        <p:nvSpPr>
          <p:cNvPr id="13" name="テキスト ボックス 12">
            <a:extLst>
              <a:ext uri="{FF2B5EF4-FFF2-40B4-BE49-F238E27FC236}">
                <a16:creationId xmlns:a16="http://schemas.microsoft.com/office/drawing/2014/main" id="{D6668473-AD61-423F-AAFA-5DFE004DC231}"/>
              </a:ext>
            </a:extLst>
          </p:cNvPr>
          <p:cNvSpPr txBox="1"/>
          <p:nvPr/>
        </p:nvSpPr>
        <p:spPr>
          <a:xfrm>
            <a:off x="4860640" y="5407320"/>
            <a:ext cx="2480660" cy="1015663"/>
          </a:xfrm>
          <a:prstGeom prst="rect">
            <a:avLst/>
          </a:prstGeom>
          <a:noFill/>
        </p:spPr>
        <p:txBody>
          <a:bodyPr wrap="square" rtlCol="0">
            <a:spAutoFit/>
          </a:bodyPr>
          <a:lstStyle/>
          <a:p>
            <a:r>
              <a:rPr kumimoji="1" lang="ja-JP" altLang="en-US" sz="6000" dirty="0">
                <a:solidFill>
                  <a:srgbClr val="7030A0"/>
                </a:solidFill>
                <a:effectLst>
                  <a:glow rad="254000">
                    <a:schemeClr val="bg1">
                      <a:alpha val="74000"/>
                    </a:schemeClr>
                  </a:glow>
                  <a:outerShdw blurRad="50800" dist="38100" dir="8100000" algn="tr" rotWithShape="0">
                    <a:prstClr val="black">
                      <a:alpha val="40000"/>
                    </a:prstClr>
                  </a:outerShdw>
                </a:effectLst>
              </a:rPr>
              <a:t>テスト</a:t>
            </a:r>
            <a:endParaRPr kumimoji="1" lang="en-US" altLang="ja-JP" dirty="0">
              <a:solidFill>
                <a:srgbClr val="7030A0"/>
              </a:solidFill>
              <a:effectLst>
                <a:glow rad="254000">
                  <a:schemeClr val="bg1">
                    <a:alpha val="74000"/>
                  </a:schemeClr>
                </a:glow>
                <a:outerShdw blurRad="50800" dist="38100" dir="8100000" algn="tr" rotWithShape="0">
                  <a:prstClr val="black">
                    <a:alpha val="40000"/>
                  </a:prstClr>
                </a:outerShdw>
              </a:effectLst>
            </a:endParaRPr>
          </a:p>
        </p:txBody>
      </p:sp>
      <p:sp>
        <p:nvSpPr>
          <p:cNvPr id="14" name="コンテンツ プレースホルダー 2">
            <a:extLst>
              <a:ext uri="{FF2B5EF4-FFF2-40B4-BE49-F238E27FC236}">
                <a16:creationId xmlns:a16="http://schemas.microsoft.com/office/drawing/2014/main" id="{2D48D15E-5FDB-434C-ADD8-7A535CF5C74D}"/>
              </a:ext>
            </a:extLst>
          </p:cNvPr>
          <p:cNvSpPr txBox="1">
            <a:spLocks/>
          </p:cNvSpPr>
          <p:nvPr/>
        </p:nvSpPr>
        <p:spPr>
          <a:xfrm>
            <a:off x="714558" y="2615863"/>
            <a:ext cx="6294967" cy="3522159"/>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9pPr>
          </a:lstStyle>
          <a:p>
            <a:pPr marL="0" indent="0">
              <a:buFont typeface="Wingdings" panose="05000000000000000000" pitchFamily="2" charset="2"/>
              <a:buNone/>
            </a:pPr>
            <a:r>
              <a:rPr lang="ja-JP" altLang="en-US" sz="3600" dirty="0"/>
              <a:t>原因：</a:t>
            </a:r>
            <a:r>
              <a:rPr lang="ja-JP" altLang="en-US" sz="3600" b="1" dirty="0"/>
              <a:t>人</a:t>
            </a:r>
            <a:r>
              <a:rPr lang="ja-JP" altLang="en-US" sz="3600" dirty="0"/>
              <a:t>による管理限界</a:t>
            </a:r>
            <a:endParaRPr lang="en-US" altLang="ja-JP" sz="3600" dirty="0"/>
          </a:p>
          <a:p>
            <a:pPr marL="0" indent="0">
              <a:buFont typeface="Wingdings" panose="05000000000000000000" pitchFamily="2" charset="2"/>
              <a:buNone/>
            </a:pPr>
            <a:r>
              <a:rPr lang="ja-JP" altLang="en-US" sz="3200" dirty="0"/>
              <a:t>   予定を</a:t>
            </a:r>
            <a:r>
              <a:rPr lang="ja-JP" altLang="en-US" sz="3200" u="sng" dirty="0"/>
              <a:t>見返さない</a:t>
            </a:r>
            <a:endParaRPr lang="en-US" altLang="ja-JP" sz="3200" dirty="0"/>
          </a:p>
          <a:p>
            <a:pPr marL="0" indent="0">
              <a:buNone/>
            </a:pPr>
            <a:r>
              <a:rPr lang="ja-JP" altLang="en-US" sz="3200" dirty="0"/>
              <a:t>   </a:t>
            </a:r>
            <a:r>
              <a:rPr lang="ja-JP" altLang="en-US" sz="3200" u="sng" dirty="0"/>
              <a:t>勉強計画</a:t>
            </a:r>
            <a:r>
              <a:rPr lang="ja-JP" altLang="en-US" sz="3200" dirty="0"/>
              <a:t>の甘さ</a:t>
            </a:r>
            <a:endParaRPr lang="en-US" altLang="ja-JP" sz="3200" dirty="0"/>
          </a:p>
          <a:p>
            <a:pPr marL="0" indent="0">
              <a:buNone/>
            </a:pPr>
            <a:r>
              <a:rPr lang="ja-JP" altLang="en-US" sz="3200" dirty="0"/>
              <a:t>   教材の</a:t>
            </a:r>
            <a:r>
              <a:rPr lang="ja-JP" altLang="en-US" sz="3200" u="sng" dirty="0"/>
              <a:t>整理</a:t>
            </a:r>
            <a:r>
              <a:rPr lang="ja-JP" altLang="en-US" sz="3200" dirty="0"/>
              <a:t>ができない</a:t>
            </a:r>
            <a:endParaRPr lang="en-US" altLang="ja-JP" sz="3200" dirty="0"/>
          </a:p>
          <a:p>
            <a:pPr marL="0" indent="0">
              <a:buNone/>
            </a:pPr>
            <a:r>
              <a:rPr lang="ja-JP" altLang="en-US" sz="3200" dirty="0"/>
              <a:t>   勉強道具とは</a:t>
            </a:r>
            <a:r>
              <a:rPr lang="ja-JP" altLang="en-US" sz="3200" u="sng" dirty="0"/>
              <a:t>関わりたくない</a:t>
            </a:r>
            <a:r>
              <a:rPr lang="en-US" altLang="ja-JP" sz="3200" u="sng" dirty="0"/>
              <a:t>...</a:t>
            </a:r>
            <a:endParaRPr lang="en-US" altLang="ja-JP" sz="3200" dirty="0"/>
          </a:p>
        </p:txBody>
      </p:sp>
      <p:sp>
        <p:nvSpPr>
          <p:cNvPr id="15" name="コンテンツ プレースホルダー 2">
            <a:extLst>
              <a:ext uri="{FF2B5EF4-FFF2-40B4-BE49-F238E27FC236}">
                <a16:creationId xmlns:a16="http://schemas.microsoft.com/office/drawing/2014/main" id="{19E4E884-CA3D-4CA0-95F3-83F6D320E467}"/>
              </a:ext>
            </a:extLst>
          </p:cNvPr>
          <p:cNvSpPr txBox="1">
            <a:spLocks/>
          </p:cNvSpPr>
          <p:nvPr/>
        </p:nvSpPr>
        <p:spPr>
          <a:xfrm>
            <a:off x="6040369" y="2529496"/>
            <a:ext cx="6294967" cy="3522159"/>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kumimoji="1" sz="16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kumimoji="1" sz="1400" kern="1200">
                <a:solidFill>
                  <a:schemeClr val="tx1"/>
                </a:solidFill>
                <a:latin typeface="Meiryo UI" panose="020B0604030504040204" pitchFamily="50" charset="-128"/>
                <a:ea typeface="Meiryo UI" panose="020B0604030504040204" pitchFamily="50" charset="-128"/>
                <a:cs typeface="+mn-cs"/>
              </a:defRPr>
            </a:lvl9pPr>
          </a:lstStyle>
          <a:p>
            <a:pPr marL="0" indent="0">
              <a:buFont typeface="Wingdings" panose="05000000000000000000" pitchFamily="2" charset="2"/>
              <a:buNone/>
            </a:pPr>
            <a:endParaRPr lang="en-US" altLang="ja-JP" sz="3600" dirty="0"/>
          </a:p>
          <a:p>
            <a:pPr marL="0" indent="0">
              <a:buFont typeface="Wingdings" panose="05000000000000000000" pitchFamily="2" charset="2"/>
              <a:buNone/>
            </a:pPr>
            <a:r>
              <a:rPr lang="ja-JP" altLang="en-US" sz="3200" dirty="0"/>
              <a:t>  → 教材自身が自己管理</a:t>
            </a:r>
            <a:endParaRPr lang="en-US" altLang="ja-JP" sz="3200" dirty="0"/>
          </a:p>
          <a:p>
            <a:pPr marL="0" indent="0">
              <a:buNone/>
            </a:pPr>
            <a:r>
              <a:rPr lang="ja-JP" altLang="en-US" sz="3200" dirty="0"/>
              <a:t>  → 勝手に計画してくれる</a:t>
            </a:r>
            <a:endParaRPr lang="en-US" altLang="ja-JP" sz="3200" dirty="0"/>
          </a:p>
          <a:p>
            <a:pPr marL="0" indent="0">
              <a:buNone/>
            </a:pPr>
            <a:r>
              <a:rPr lang="ja-JP" altLang="en-US" sz="3200" dirty="0"/>
              <a:t>  → 便利を通して習慣化</a:t>
            </a:r>
            <a:endParaRPr lang="en-US" altLang="ja-JP" sz="3200" dirty="0"/>
          </a:p>
          <a:p>
            <a:pPr marL="0" indent="0">
              <a:buNone/>
            </a:pPr>
            <a:r>
              <a:rPr lang="ja-JP" altLang="en-US" sz="3200" dirty="0"/>
              <a:t>  → 勉強道具から寄り添ってくれる</a:t>
            </a:r>
            <a:r>
              <a:rPr lang="en-US" altLang="ja-JP" sz="3200" dirty="0"/>
              <a:t>!</a:t>
            </a:r>
          </a:p>
        </p:txBody>
      </p:sp>
    </p:spTree>
    <p:extLst>
      <p:ext uri="{BB962C8B-B14F-4D97-AF65-F5344CB8AC3E}">
        <p14:creationId xmlns:p14="http://schemas.microsoft.com/office/powerpoint/2010/main" val="112938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lang="ja-JP" altLang="en-US" sz="6000" dirty="0">
                <a:solidFill>
                  <a:sysClr val="windowText" lastClr="000000"/>
                </a:solidFill>
                <a:effectLst>
                  <a:outerShdw blurRad="50800" dist="38100" dir="5400000" algn="t" rotWithShape="0">
                    <a:prstClr val="black">
                      <a:alpha val="40000"/>
                    </a:prstClr>
                  </a:outerShdw>
                </a:effectLst>
              </a:rPr>
              <a:t>目指すもの</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3" name="コンテンツ プレースホルダー 2">
            <a:extLst>
              <a:ext uri="{FF2B5EF4-FFF2-40B4-BE49-F238E27FC236}">
                <a16:creationId xmlns:a16="http://schemas.microsoft.com/office/drawing/2014/main" id="{A6F5ADFC-F95F-43A1-9A3B-6902CAE108A6}"/>
              </a:ext>
            </a:extLst>
          </p:cNvPr>
          <p:cNvSpPr>
            <a:spLocks noGrp="1"/>
          </p:cNvSpPr>
          <p:nvPr>
            <p:ph idx="1"/>
          </p:nvPr>
        </p:nvSpPr>
        <p:spPr>
          <a:xfrm>
            <a:off x="1104900" y="1600200"/>
            <a:ext cx="9982200" cy="4688305"/>
          </a:xfrm>
        </p:spPr>
        <p:txBody>
          <a:bodyPr>
            <a:normAutofit/>
          </a:bodyPr>
          <a:lstStyle/>
          <a:p>
            <a:r>
              <a:rPr lang="ja-JP" altLang="en-US" sz="4000" dirty="0"/>
              <a:t> 教材自身が</a:t>
            </a:r>
            <a:r>
              <a:rPr lang="ja-JP" altLang="en-US" sz="4000" dirty="0">
                <a:solidFill>
                  <a:srgbClr val="C00000"/>
                </a:solidFill>
              </a:rPr>
              <a:t>インタラクティブ</a:t>
            </a:r>
            <a:r>
              <a:rPr lang="ja-JP" altLang="en-US" sz="4000" dirty="0"/>
              <a:t>に働きかけ，</a:t>
            </a:r>
            <a:endParaRPr lang="en-US" altLang="ja-JP" sz="4000" dirty="0"/>
          </a:p>
          <a:p>
            <a:pPr marL="0" indent="0" algn="r">
              <a:buNone/>
            </a:pPr>
            <a:r>
              <a:rPr lang="ja-JP" altLang="en-US" sz="4000" dirty="0"/>
              <a:t>学生の教材</a:t>
            </a:r>
            <a:r>
              <a:rPr lang="ja-JP" altLang="en-US" sz="4000" dirty="0">
                <a:solidFill>
                  <a:srgbClr val="C00000"/>
                </a:solidFill>
              </a:rPr>
              <a:t>管理をサポート</a:t>
            </a:r>
            <a:endParaRPr lang="en-US" altLang="ja-JP" sz="4000" dirty="0">
              <a:solidFill>
                <a:srgbClr val="C00000"/>
              </a:solidFill>
            </a:endParaRPr>
          </a:p>
          <a:p>
            <a:r>
              <a:rPr lang="ja-JP" altLang="en-US" sz="3600" dirty="0"/>
              <a:t> 機能</a:t>
            </a:r>
            <a:endParaRPr lang="en-US" altLang="ja-JP" sz="3600" dirty="0"/>
          </a:p>
          <a:p>
            <a:pPr lvl="1"/>
            <a:r>
              <a:rPr lang="ja-JP" altLang="en-US" sz="2800" dirty="0"/>
              <a:t>特別な持ち物や課題をディスプレイに表示</a:t>
            </a:r>
            <a:endParaRPr lang="en-US" altLang="ja-JP" sz="2800" dirty="0"/>
          </a:p>
          <a:p>
            <a:pPr lvl="1"/>
            <a:r>
              <a:rPr lang="ja-JP" altLang="en-US" sz="2800" dirty="0"/>
              <a:t>学習スケジュールの自動生成</a:t>
            </a:r>
            <a:r>
              <a:rPr lang="en-US" altLang="ja-JP" sz="2800" dirty="0"/>
              <a:t>(</a:t>
            </a:r>
            <a:r>
              <a:rPr lang="ja-JP" altLang="en-US" sz="2800" dirty="0"/>
              <a:t>急かす</a:t>
            </a:r>
            <a:r>
              <a:rPr lang="en-US" altLang="ja-JP" sz="2800" dirty="0"/>
              <a:t>)</a:t>
            </a:r>
          </a:p>
          <a:p>
            <a:pPr lvl="1"/>
            <a:r>
              <a:rPr lang="ja-JP" altLang="en-US" sz="2800" dirty="0"/>
              <a:t>忘れ物検知</a:t>
            </a:r>
            <a:endParaRPr lang="en-US" altLang="ja-JP" sz="2800" dirty="0"/>
          </a:p>
          <a:p>
            <a:pPr lvl="1"/>
            <a:r>
              <a:rPr lang="en-US" altLang="ja-JP" sz="2800" dirty="0"/>
              <a:t>Google</a:t>
            </a:r>
            <a:r>
              <a:rPr lang="ja-JP" altLang="en-US" sz="2800" dirty="0"/>
              <a:t> </a:t>
            </a:r>
            <a:r>
              <a:rPr lang="en-US" altLang="ja-JP" sz="2800" dirty="0" err="1"/>
              <a:t>Calender</a:t>
            </a:r>
            <a:r>
              <a:rPr lang="ja-JP" altLang="en-US" sz="2800" dirty="0"/>
              <a:t>連携でスケジュール管理</a:t>
            </a:r>
            <a:endParaRPr lang="en-US" altLang="ja-JP" sz="2800" dirty="0"/>
          </a:p>
          <a:p>
            <a:pPr lvl="1"/>
            <a:r>
              <a:rPr lang="ja-JP" altLang="en-US" sz="2800" dirty="0"/>
              <a:t>タグをファイルボックスに装着するだけで機能</a:t>
            </a:r>
            <a:endParaRPr lang="en-US" altLang="ja-JP" sz="2800" dirty="0"/>
          </a:p>
          <a:p>
            <a:pPr lvl="1"/>
            <a:endParaRPr lang="en-US" altLang="ja-JP" sz="2400" b="1" dirty="0"/>
          </a:p>
        </p:txBody>
      </p:sp>
      <p:sp>
        <p:nvSpPr>
          <p:cNvPr id="5" name="テキスト ボックス 4">
            <a:extLst>
              <a:ext uri="{FF2B5EF4-FFF2-40B4-BE49-F238E27FC236}">
                <a16:creationId xmlns:a16="http://schemas.microsoft.com/office/drawing/2014/main" id="{271AF05E-EB09-4CB5-9AB8-1FF52160706C}"/>
              </a:ext>
            </a:extLst>
          </p:cNvPr>
          <p:cNvSpPr txBox="1"/>
          <p:nvPr/>
        </p:nvSpPr>
        <p:spPr>
          <a:xfrm>
            <a:off x="10933821" y="6192323"/>
            <a:ext cx="1395664" cy="523220"/>
          </a:xfrm>
          <a:prstGeom prst="rect">
            <a:avLst/>
          </a:prstGeom>
          <a:noFill/>
        </p:spPr>
        <p:txBody>
          <a:bodyPr wrap="square" rtlCol="0">
            <a:spAutoFit/>
          </a:bodyPr>
          <a:lstStyle/>
          <a:p>
            <a:r>
              <a:rPr kumimoji="1" lang="ja-JP" altLang="en-US" sz="2800" dirty="0">
                <a:solidFill>
                  <a:srgbClr val="C00000"/>
                </a:solidFill>
                <a:effectLst>
                  <a:glow rad="254000">
                    <a:schemeClr val="bg1">
                      <a:alpha val="74000"/>
                    </a:schemeClr>
                  </a:glow>
                  <a:outerShdw blurRad="50800" dist="38100" dir="8100000" algn="tr" rotWithShape="0">
                    <a:prstClr val="black">
                      <a:alpha val="40000"/>
                    </a:prstClr>
                  </a:outerShdw>
                </a:effectLst>
              </a:rPr>
              <a:t>ヤバ</a:t>
            </a:r>
            <a:r>
              <a:rPr kumimoji="1" lang="ja-JP" altLang="en-US" sz="2800" dirty="0" err="1">
                <a:solidFill>
                  <a:srgbClr val="C00000"/>
                </a:solidFill>
                <a:effectLst>
                  <a:glow rad="254000">
                    <a:schemeClr val="bg1">
                      <a:alpha val="74000"/>
                    </a:schemeClr>
                  </a:glow>
                  <a:outerShdw blurRad="50800" dist="38100" dir="8100000" algn="tr" rotWithShape="0">
                    <a:prstClr val="black">
                      <a:alpha val="40000"/>
                    </a:prstClr>
                  </a:outerShdw>
                </a:effectLst>
              </a:rPr>
              <a:t>い</a:t>
            </a:r>
            <a:endParaRPr kumimoji="1" lang="en-US" altLang="ja-JP" sz="900" dirty="0">
              <a:solidFill>
                <a:srgbClr val="C00000"/>
              </a:solidFill>
              <a:effectLst>
                <a:glow rad="254000">
                  <a:schemeClr val="bg1">
                    <a:alpha val="74000"/>
                  </a:schemeClr>
                </a:glow>
                <a:outerShdw blurRad="50800" dist="38100" dir="8100000" algn="tr" rotWithShape="0">
                  <a:prstClr val="black">
                    <a:alpha val="40000"/>
                  </a:prstClr>
                </a:outerShdw>
              </a:effectLst>
            </a:endParaRPr>
          </a:p>
        </p:txBody>
      </p:sp>
      <p:pic>
        <p:nvPicPr>
          <p:cNvPr id="8" name="図 7">
            <a:extLst>
              <a:ext uri="{FF2B5EF4-FFF2-40B4-BE49-F238E27FC236}">
                <a16:creationId xmlns:a16="http://schemas.microsoft.com/office/drawing/2014/main" id="{D206E640-6A31-420F-95B9-EC31407B6144}"/>
              </a:ext>
            </a:extLst>
          </p:cNvPr>
          <p:cNvPicPr>
            <a:picLocks noChangeAspect="1"/>
          </p:cNvPicPr>
          <p:nvPr/>
        </p:nvPicPr>
        <p:blipFill rotWithShape="1">
          <a:blip r:embed="rId3">
            <a:extLst>
              <a:ext uri="{28A0092B-C50C-407E-A947-70E740481C1C}">
                <a14:useLocalDpi xmlns:a14="http://schemas.microsoft.com/office/drawing/2010/main" val="0"/>
              </a:ext>
            </a:extLst>
          </a:blip>
          <a:srcRect t="16490" b="22767"/>
          <a:stretch/>
        </p:blipFill>
        <p:spPr>
          <a:xfrm>
            <a:off x="8229600" y="3030456"/>
            <a:ext cx="3962400" cy="2255089"/>
          </a:xfrm>
          <a:prstGeom prst="rect">
            <a:avLst/>
          </a:prstGeom>
        </p:spPr>
      </p:pic>
      <p:sp>
        <p:nvSpPr>
          <p:cNvPr id="9" name="テキスト ボックス 8">
            <a:extLst>
              <a:ext uri="{FF2B5EF4-FFF2-40B4-BE49-F238E27FC236}">
                <a16:creationId xmlns:a16="http://schemas.microsoft.com/office/drawing/2014/main" id="{24AB0F2F-93E8-4AC7-B484-7A5A8A077C2F}"/>
              </a:ext>
            </a:extLst>
          </p:cNvPr>
          <p:cNvSpPr txBox="1"/>
          <p:nvPr/>
        </p:nvSpPr>
        <p:spPr>
          <a:xfrm>
            <a:off x="8958514" y="3724947"/>
            <a:ext cx="2681036" cy="1077218"/>
          </a:xfrm>
          <a:prstGeom prst="rect">
            <a:avLst/>
          </a:prstGeom>
          <a:noFill/>
        </p:spPr>
        <p:txBody>
          <a:bodyPr wrap="square" rtlCol="0">
            <a:spAutoFit/>
          </a:bodyPr>
          <a:lstStyle/>
          <a:p>
            <a:r>
              <a:rPr kumimoji="1" lang="en-US" altLang="ja-JP" sz="3200" dirty="0">
                <a:solidFill>
                  <a:srgbClr val="002060"/>
                </a:solidFill>
                <a:effectLst>
                  <a:glow rad="254000">
                    <a:schemeClr val="bg1">
                      <a:alpha val="74000"/>
                    </a:schemeClr>
                  </a:glow>
                  <a:outerShdw blurRad="50800" dist="38100" dir="8100000" algn="tr" rotWithShape="0">
                    <a:prstClr val="black">
                      <a:alpha val="40000"/>
                    </a:prstClr>
                  </a:outerShdw>
                </a:effectLst>
              </a:rPr>
              <a:t>Belonging : </a:t>
            </a:r>
          </a:p>
          <a:p>
            <a:r>
              <a:rPr kumimoji="1" lang="ja-JP" altLang="en-US" sz="3200" dirty="0">
                <a:solidFill>
                  <a:srgbClr val="002060"/>
                </a:solidFill>
                <a:effectLst>
                  <a:glow rad="254000">
                    <a:schemeClr val="bg1">
                      <a:alpha val="74000"/>
                    </a:schemeClr>
                  </a:glow>
                  <a:outerShdw blurRad="50800" dist="38100" dir="8100000" algn="tr" rotWithShape="0">
                    <a:prstClr val="black">
                      <a:alpha val="40000"/>
                    </a:prstClr>
                  </a:outerShdw>
                </a:effectLst>
              </a:rPr>
              <a:t>ﾃﾞﾝﾀｸ</a:t>
            </a:r>
            <a:r>
              <a:rPr kumimoji="1" lang="en-US" altLang="ja-JP" sz="3200" dirty="0">
                <a:solidFill>
                  <a:srgbClr val="002060"/>
                </a:solidFill>
                <a:effectLst>
                  <a:glow rad="254000">
                    <a:schemeClr val="bg1">
                      <a:alpha val="74000"/>
                    </a:schemeClr>
                  </a:glow>
                  <a:outerShdw blurRad="50800" dist="38100" dir="8100000" algn="tr" rotWithShape="0">
                    <a:prstClr val="black">
                      <a:alpha val="40000"/>
                    </a:prstClr>
                  </a:outerShdw>
                </a:effectLst>
              </a:rPr>
              <a:t>,</a:t>
            </a:r>
            <a:r>
              <a:rPr kumimoji="1" lang="ja-JP" altLang="en-US" sz="3200" dirty="0">
                <a:solidFill>
                  <a:srgbClr val="002060"/>
                </a:solidFill>
                <a:effectLst>
                  <a:glow rad="254000">
                    <a:schemeClr val="bg1">
                      <a:alpha val="74000"/>
                    </a:schemeClr>
                  </a:glow>
                  <a:outerShdw blurRad="50800" dist="38100" dir="8100000" algn="tr" rotWithShape="0">
                    <a:prstClr val="black">
                      <a:alpha val="40000"/>
                    </a:prstClr>
                  </a:outerShdw>
                </a:effectLst>
              </a:rPr>
              <a:t> </a:t>
            </a:r>
            <a:r>
              <a:rPr kumimoji="1" lang="en-US" altLang="ja-JP" sz="3200" dirty="0">
                <a:solidFill>
                  <a:srgbClr val="002060"/>
                </a:solidFill>
                <a:effectLst>
                  <a:glow rad="254000">
                    <a:schemeClr val="bg1">
                      <a:alpha val="74000"/>
                    </a:schemeClr>
                  </a:glow>
                  <a:outerShdw blurRad="50800" dist="38100" dir="8100000" algn="tr" rotWithShape="0">
                    <a:prstClr val="black">
                      <a:alpha val="40000"/>
                    </a:prstClr>
                  </a:outerShdw>
                </a:effectLst>
              </a:rPr>
              <a:t>USB</a:t>
            </a:r>
            <a:endParaRPr kumimoji="1" lang="en-US" altLang="ja-JP" sz="1000" dirty="0">
              <a:solidFill>
                <a:srgbClr val="002060"/>
              </a:solidFill>
              <a:effectLst>
                <a:glow rad="254000">
                  <a:schemeClr val="bg1">
                    <a:alpha val="74000"/>
                  </a:schemeClr>
                </a:glow>
                <a:outerShdw blurRad="50800" dist="38100" dir="8100000" algn="tr" rotWithShape="0">
                  <a:prstClr val="black">
                    <a:alpha val="40000"/>
                  </a:prstClr>
                </a:outerShdw>
              </a:effectLst>
            </a:endParaRPr>
          </a:p>
        </p:txBody>
      </p:sp>
      <p:sp>
        <p:nvSpPr>
          <p:cNvPr id="10" name="テキスト ボックス 9">
            <a:extLst>
              <a:ext uri="{FF2B5EF4-FFF2-40B4-BE49-F238E27FC236}">
                <a16:creationId xmlns:a16="http://schemas.microsoft.com/office/drawing/2014/main" id="{63BD8A66-DEA2-4171-ABFE-16AC15015902}"/>
              </a:ext>
            </a:extLst>
          </p:cNvPr>
          <p:cNvSpPr txBox="1"/>
          <p:nvPr/>
        </p:nvSpPr>
        <p:spPr>
          <a:xfrm>
            <a:off x="9322421" y="6209367"/>
            <a:ext cx="1756614" cy="523220"/>
          </a:xfrm>
          <a:prstGeom prst="rect">
            <a:avLst/>
          </a:prstGeom>
          <a:noFill/>
        </p:spPr>
        <p:txBody>
          <a:bodyPr wrap="square" rtlCol="0">
            <a:spAutoFit/>
          </a:bodyPr>
          <a:lstStyle/>
          <a:p>
            <a:r>
              <a:rPr kumimoji="1" lang="ja-JP" altLang="en-US" sz="2800" dirty="0">
                <a:solidFill>
                  <a:srgbClr val="00B050"/>
                </a:solidFill>
                <a:effectLst>
                  <a:glow rad="254000">
                    <a:schemeClr val="bg1">
                      <a:alpha val="74000"/>
                    </a:schemeClr>
                  </a:glow>
                  <a:outerShdw blurRad="50800" dist="38100" dir="8100000" algn="tr" rotWithShape="0">
                    <a:prstClr val="black">
                      <a:alpha val="40000"/>
                    </a:prstClr>
                  </a:outerShdw>
                </a:effectLst>
              </a:rPr>
              <a:t>コツコツ</a:t>
            </a:r>
            <a:endParaRPr kumimoji="1" lang="en-US" altLang="ja-JP" sz="2800" dirty="0">
              <a:solidFill>
                <a:srgbClr val="00B050"/>
              </a:solidFill>
              <a:effectLst>
                <a:glow rad="254000">
                  <a:schemeClr val="bg1">
                    <a:alpha val="74000"/>
                  </a:schemeClr>
                </a:glow>
                <a:outerShdw blurRad="50800" dist="38100" dir="8100000" algn="tr" rotWithShape="0">
                  <a:prstClr val="black">
                    <a:alpha val="40000"/>
                  </a:prstClr>
                </a:outerShdw>
              </a:effectLst>
            </a:endParaRPr>
          </a:p>
        </p:txBody>
      </p:sp>
      <p:sp>
        <p:nvSpPr>
          <p:cNvPr id="11" name="テキスト ボックス 10">
            <a:extLst>
              <a:ext uri="{FF2B5EF4-FFF2-40B4-BE49-F238E27FC236}">
                <a16:creationId xmlns:a16="http://schemas.microsoft.com/office/drawing/2014/main" id="{56D6C6BE-C629-4787-A25A-B57539C84BB8}"/>
              </a:ext>
            </a:extLst>
          </p:cNvPr>
          <p:cNvSpPr txBox="1"/>
          <p:nvPr/>
        </p:nvSpPr>
        <p:spPr>
          <a:xfrm>
            <a:off x="8071971" y="6198669"/>
            <a:ext cx="1395664" cy="523220"/>
          </a:xfrm>
          <a:prstGeom prst="rect">
            <a:avLst/>
          </a:prstGeom>
          <a:noFill/>
        </p:spPr>
        <p:txBody>
          <a:bodyPr wrap="square" rtlCol="0">
            <a:spAutoFit/>
          </a:bodyPr>
          <a:lstStyle/>
          <a:p>
            <a:r>
              <a:rPr kumimoji="1" lang="ja-JP" altLang="en-US" sz="2800" dirty="0">
                <a:solidFill>
                  <a:srgbClr val="0070C0"/>
                </a:solidFill>
                <a:effectLst>
                  <a:glow rad="254000">
                    <a:schemeClr val="bg1">
                      <a:alpha val="74000"/>
                    </a:schemeClr>
                  </a:glow>
                  <a:outerShdw blurRad="50800" dist="38100" dir="8100000" algn="tr" rotWithShape="0">
                    <a:prstClr val="black">
                      <a:alpha val="40000"/>
                    </a:prstClr>
                  </a:outerShdw>
                </a:effectLst>
              </a:rPr>
              <a:t>大丈夫</a:t>
            </a:r>
            <a:endParaRPr kumimoji="1" lang="en-US" altLang="ja-JP" sz="900" dirty="0">
              <a:solidFill>
                <a:srgbClr val="0070C0"/>
              </a:solidFill>
              <a:effectLst>
                <a:glow rad="254000">
                  <a:schemeClr val="bg1">
                    <a:alpha val="74000"/>
                  </a:schemeClr>
                </a:glow>
                <a:outerShdw blurRad="50800" dist="38100" dir="8100000" algn="tr" rotWithShape="0">
                  <a:prstClr val="black">
                    <a:alpha val="40000"/>
                  </a:prstClr>
                </a:outerShdw>
              </a:effectLst>
            </a:endParaRPr>
          </a:p>
        </p:txBody>
      </p:sp>
      <p:pic>
        <p:nvPicPr>
          <p:cNvPr id="12" name="図 11">
            <a:extLst>
              <a:ext uri="{FF2B5EF4-FFF2-40B4-BE49-F238E27FC236}">
                <a16:creationId xmlns:a16="http://schemas.microsoft.com/office/drawing/2014/main" id="{EC4017E6-CC77-4CF5-A6D3-0DE6CEC3C42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5930" t="13010" r="7410"/>
          <a:stretch/>
        </p:blipFill>
        <p:spPr>
          <a:xfrm>
            <a:off x="8071971" y="3027439"/>
            <a:ext cx="1829287" cy="3124587"/>
          </a:xfrm>
          <a:prstGeom prst="roundRect">
            <a:avLst>
              <a:gd name="adj" fmla="val 22411"/>
            </a:avLst>
          </a:prstGeom>
        </p:spPr>
      </p:pic>
      <p:pic>
        <p:nvPicPr>
          <p:cNvPr id="13" name="図 12">
            <a:extLst>
              <a:ext uri="{FF2B5EF4-FFF2-40B4-BE49-F238E27FC236}">
                <a16:creationId xmlns:a16="http://schemas.microsoft.com/office/drawing/2014/main" id="{35F93885-D8BD-45EE-87E5-384EDDC8DE6A}"/>
              </a:ext>
            </a:extLst>
          </p:cNvPr>
          <p:cNvPicPr>
            <a:picLocks noChangeAspect="1"/>
          </p:cNvPicPr>
          <p:nvPr/>
        </p:nvPicPr>
        <p:blipFill rotWithShape="1">
          <a:blip r:embed="rId6">
            <a:duotone>
              <a:prstClr val="black"/>
              <a:srgbClr val="00B050">
                <a:tint val="45000"/>
                <a:satMod val="400000"/>
              </a:srgbClr>
            </a:duotone>
            <a:extLst>
              <a:ext uri="{BEBA8EAE-BF5A-486C-A8C5-ECC9F3942E4B}">
                <a14:imgProps xmlns:a14="http://schemas.microsoft.com/office/drawing/2010/main">
                  <a14:imgLayer r:embed="rId5">
                    <a14:imgEffect>
                      <a14:saturation sat="400000"/>
                    </a14:imgEffect>
                    <a14:imgEffect>
                      <a14:brightnessContrast bright="40000"/>
                    </a14:imgEffect>
                  </a14:imgLayer>
                </a14:imgProps>
              </a:ext>
              <a:ext uri="{28A0092B-C50C-407E-A947-70E740481C1C}">
                <a14:useLocalDpi xmlns:a14="http://schemas.microsoft.com/office/drawing/2010/main" val="0"/>
              </a:ext>
            </a:extLst>
          </a:blip>
          <a:srcRect l="15930" t="13010" r="7410"/>
          <a:stretch/>
        </p:blipFill>
        <p:spPr>
          <a:xfrm>
            <a:off x="9264072" y="3039932"/>
            <a:ext cx="1829287" cy="3124587"/>
          </a:xfrm>
          <a:prstGeom prst="roundRect">
            <a:avLst>
              <a:gd name="adj" fmla="val 22411"/>
            </a:avLst>
          </a:prstGeom>
        </p:spPr>
      </p:pic>
      <p:pic>
        <p:nvPicPr>
          <p:cNvPr id="14" name="図 13">
            <a:extLst>
              <a:ext uri="{FF2B5EF4-FFF2-40B4-BE49-F238E27FC236}">
                <a16:creationId xmlns:a16="http://schemas.microsoft.com/office/drawing/2014/main" id="{0A0A7ABF-0539-47DF-9B7A-A15FB4A2B96B}"/>
              </a:ext>
            </a:extLst>
          </p:cNvPr>
          <p:cNvPicPr>
            <a:picLocks noChangeAspect="1"/>
          </p:cNvPicPr>
          <p:nvPr/>
        </p:nvPicPr>
        <p:blipFill rotWithShape="1">
          <a:blip r:embed="rId6">
            <a:duotone>
              <a:prstClr val="black"/>
              <a:srgbClr val="FF0000">
                <a:tint val="45000"/>
                <a:satMod val="400000"/>
              </a:srgbClr>
            </a:duotone>
            <a:extLst>
              <a:ext uri="{BEBA8EAE-BF5A-486C-A8C5-ECC9F3942E4B}">
                <a14:imgProps xmlns:a14="http://schemas.microsoft.com/office/drawing/2010/main">
                  <a14:imgLayer r:embed="rId5">
                    <a14:imgEffect>
                      <a14:saturation sat="400000"/>
                    </a14:imgEffect>
                    <a14:imgEffect>
                      <a14:brightnessContrast bright="40000"/>
                    </a14:imgEffect>
                  </a14:imgLayer>
                </a14:imgProps>
              </a:ext>
              <a:ext uri="{28A0092B-C50C-407E-A947-70E740481C1C}">
                <a14:useLocalDpi xmlns:a14="http://schemas.microsoft.com/office/drawing/2010/main" val="0"/>
              </a:ext>
            </a:extLst>
          </a:blip>
          <a:srcRect l="15930" t="13010" r="7410"/>
          <a:stretch/>
        </p:blipFill>
        <p:spPr>
          <a:xfrm>
            <a:off x="10362712" y="3039931"/>
            <a:ext cx="1829287" cy="3124587"/>
          </a:xfrm>
          <a:prstGeom prst="roundRect">
            <a:avLst>
              <a:gd name="adj" fmla="val 22411"/>
            </a:avLst>
          </a:prstGeom>
        </p:spPr>
      </p:pic>
      <p:pic>
        <p:nvPicPr>
          <p:cNvPr id="6" name="図 5">
            <a:extLst>
              <a:ext uri="{FF2B5EF4-FFF2-40B4-BE49-F238E27FC236}">
                <a16:creationId xmlns:a16="http://schemas.microsoft.com/office/drawing/2014/main" id="{2BAC1D2D-A95C-46E9-9142-5D8241F7DB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7960" y="2387797"/>
            <a:ext cx="3608051" cy="3608051"/>
          </a:xfrm>
          <a:prstGeom prst="rect">
            <a:avLst/>
          </a:prstGeom>
        </p:spPr>
      </p:pic>
    </p:spTree>
    <p:extLst>
      <p:ext uri="{BB962C8B-B14F-4D97-AF65-F5344CB8AC3E}">
        <p14:creationId xmlns:p14="http://schemas.microsoft.com/office/powerpoint/2010/main" val="43675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2"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3" nodeType="click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2"/>
      <p:bldP spid="9" grpId="3"/>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使用技術</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graphicFrame>
        <p:nvGraphicFramePr>
          <p:cNvPr id="5" name="表 4">
            <a:extLst>
              <a:ext uri="{FF2B5EF4-FFF2-40B4-BE49-F238E27FC236}">
                <a16:creationId xmlns:a16="http://schemas.microsoft.com/office/drawing/2014/main" id="{B930311F-6354-482F-882D-3F65890030B8}"/>
              </a:ext>
            </a:extLst>
          </p:cNvPr>
          <p:cNvGraphicFramePr>
            <a:graphicFrameLocks noGrp="1"/>
          </p:cNvGraphicFramePr>
          <p:nvPr>
            <p:extLst>
              <p:ext uri="{D42A27DB-BD31-4B8C-83A1-F6EECF244321}">
                <p14:modId xmlns:p14="http://schemas.microsoft.com/office/powerpoint/2010/main" val="1654739568"/>
              </p:ext>
            </p:extLst>
          </p:nvPr>
        </p:nvGraphicFramePr>
        <p:xfrm>
          <a:off x="1104900" y="1551709"/>
          <a:ext cx="9855414" cy="4710548"/>
        </p:xfrm>
        <a:graphic>
          <a:graphicData uri="http://schemas.openxmlformats.org/drawingml/2006/table">
            <a:tbl>
              <a:tblPr/>
              <a:tblGrid>
                <a:gridCol w="2178627">
                  <a:extLst>
                    <a:ext uri="{9D8B030D-6E8A-4147-A177-3AD203B41FA5}">
                      <a16:colId xmlns:a16="http://schemas.microsoft.com/office/drawing/2014/main" val="4219524360"/>
                    </a:ext>
                  </a:extLst>
                </a:gridCol>
                <a:gridCol w="2854037">
                  <a:extLst>
                    <a:ext uri="{9D8B030D-6E8A-4147-A177-3AD203B41FA5}">
                      <a16:colId xmlns:a16="http://schemas.microsoft.com/office/drawing/2014/main" val="3861850738"/>
                    </a:ext>
                  </a:extLst>
                </a:gridCol>
                <a:gridCol w="4822750">
                  <a:extLst>
                    <a:ext uri="{9D8B030D-6E8A-4147-A177-3AD203B41FA5}">
                      <a16:colId xmlns:a16="http://schemas.microsoft.com/office/drawing/2014/main" val="1433961892"/>
                    </a:ext>
                  </a:extLst>
                </a:gridCol>
              </a:tblGrid>
              <a:tr h="482406">
                <a:tc>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使用技術</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必要なもの</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用途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5714854"/>
                  </a:ext>
                </a:extLst>
              </a:tr>
              <a:tr h="468217">
                <a:tc rowSpan="2">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a:t>
                      </a:r>
                      <a:r>
                        <a:rPr lang="en-US" sz="2000" b="1" i="0" u="none" strike="noStrike" dirty="0">
                          <a:solidFill>
                            <a:srgbClr val="000000"/>
                          </a:solidFill>
                          <a:effectLst/>
                          <a:latin typeface="Yu Gothic" panose="020B0400000000000000" pitchFamily="50" charset="-128"/>
                          <a:ea typeface="Yu Gothic" panose="020B0400000000000000" pitchFamily="50" charset="-128"/>
                        </a:rPr>
                        <a:t>Android</a:t>
                      </a: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アプリ</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BLE API</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マスタマイコンとのペアリング．</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4046869739"/>
                  </a:ext>
                </a:extLst>
              </a:tr>
              <a:tr h="468217">
                <a:tc vMerge="1">
                  <a:txBody>
                    <a:bodyPr/>
                    <a:lstStyle/>
                    <a:p>
                      <a:endParaRPr kumimoji="1" lang="ja-JP" altLang="en-US"/>
                    </a:p>
                  </a:txBody>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Google </a:t>
                      </a:r>
                      <a:r>
                        <a:rPr lang="en-US" sz="2000" b="0" i="0" u="none" strike="noStrike" dirty="0" err="1">
                          <a:solidFill>
                            <a:srgbClr val="000000"/>
                          </a:solidFill>
                          <a:effectLst/>
                          <a:latin typeface="Yu Gothic" panose="020B0400000000000000" pitchFamily="50" charset="-128"/>
                          <a:ea typeface="Yu Gothic" panose="020B0400000000000000" pitchFamily="50" charset="-128"/>
                        </a:rPr>
                        <a:t>Calender</a:t>
                      </a:r>
                      <a:r>
                        <a:rPr lang="en-US" sz="2000" b="0" i="0" u="none" strike="noStrike" dirty="0">
                          <a:solidFill>
                            <a:srgbClr val="000000"/>
                          </a:solidFill>
                          <a:effectLst/>
                          <a:latin typeface="Yu Gothic" panose="020B0400000000000000" pitchFamily="50" charset="-128"/>
                          <a:ea typeface="Yu Gothic" panose="020B0400000000000000" pitchFamily="50" charset="-128"/>
                        </a:rPr>
                        <a:t> API</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オンラインでスケジュール管理．</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80697726"/>
                  </a:ext>
                </a:extLst>
              </a:tr>
              <a:tr h="468217">
                <a:tc>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a:t>
                      </a:r>
                      <a:r>
                        <a:rPr lang="en-US" sz="2000" b="1" i="0" u="none" strike="noStrike" dirty="0">
                          <a:solidFill>
                            <a:srgbClr val="000000"/>
                          </a:solidFill>
                          <a:effectLst/>
                          <a:latin typeface="Yu Gothic" panose="020B0400000000000000" pitchFamily="50" charset="-128"/>
                          <a:ea typeface="Yu Gothic" panose="020B0400000000000000" pitchFamily="50" charset="-128"/>
                        </a:rPr>
                        <a:t>BLE</a:t>
                      </a: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ビーコン</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ESP32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スマホ，マイコン間通信．マスター．</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452598"/>
                  </a:ext>
                </a:extLst>
              </a:tr>
              <a:tr h="468217">
                <a:tc rowSpan="2">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シリアル通信</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I2C</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センサ情報入力．</a:t>
                      </a:r>
                      <a:r>
                        <a:rPr lang="en-US" altLang="ja-JP" sz="2000" b="0" i="0" u="none" strike="noStrike" dirty="0">
                          <a:solidFill>
                            <a:srgbClr val="000000"/>
                          </a:solidFill>
                          <a:effectLst/>
                          <a:latin typeface="Yu Gothic" panose="020B0400000000000000" pitchFamily="50" charset="-128"/>
                          <a:ea typeface="Yu Gothic" panose="020B0400000000000000" pitchFamily="50" charset="-128"/>
                        </a:rPr>
                        <a:t>LCD</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表示．</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896702682"/>
                  </a:ext>
                </a:extLst>
              </a:tr>
              <a:tr h="468217">
                <a:tc vMerge="1">
                  <a:txBody>
                    <a:bodyPr/>
                    <a:lstStyle/>
                    <a:p>
                      <a:endParaRPr kumimoji="1" lang="ja-JP" altLang="en-US"/>
                    </a:p>
                  </a:txBody>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SPI</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シフトレジスタ制御．マイコン間通信．</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53079398"/>
                  </a:ext>
                </a:extLst>
              </a:tr>
              <a:tr h="468217">
                <a:tc rowSpan="2">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センサ</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フォトインタラプタ</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教材の有無検知．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495714300"/>
                  </a:ext>
                </a:extLst>
              </a:tr>
              <a:tr h="468217">
                <a:tc vMerge="1">
                  <a:txBody>
                    <a:bodyPr/>
                    <a:lstStyle/>
                    <a:p>
                      <a:endParaRPr kumimoji="1" lang="ja-JP" altLang="en-US"/>
                    </a:p>
                  </a:txBody>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カラーセンサ</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個体，カテゴリ識別．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22302239"/>
                  </a:ext>
                </a:extLst>
              </a:tr>
              <a:tr h="468217">
                <a:tc rowSpan="2">
                  <a:txBody>
                    <a:bodyPr/>
                    <a:lstStyle/>
                    <a:p>
                      <a:pPr algn="l" fontAlgn="ctr"/>
                      <a:r>
                        <a:rPr lang="ja-JP" altLang="en-US" sz="2000" b="1" i="0" u="none" strike="noStrike" dirty="0">
                          <a:solidFill>
                            <a:srgbClr val="000000"/>
                          </a:solidFill>
                          <a:effectLst/>
                          <a:latin typeface="Yu Gothic" panose="020B0400000000000000" pitchFamily="50" charset="-128"/>
                          <a:ea typeface="Yu Gothic" panose="020B0400000000000000" pitchFamily="50" charset="-128"/>
                        </a:rPr>
                        <a:t> インタフェース</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sz="2000" b="0" i="0" u="none" strike="noStrike" dirty="0">
                          <a:solidFill>
                            <a:srgbClr val="000000"/>
                          </a:solidFill>
                          <a:effectLst/>
                          <a:latin typeface="Yu Gothic" panose="020B0400000000000000" pitchFamily="50" charset="-128"/>
                          <a:ea typeface="Yu Gothic" panose="020B0400000000000000" pitchFamily="50" charset="-128"/>
                        </a:rPr>
                        <a:t>LCD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持ち物，詳細表示．</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779714215"/>
                  </a:ext>
                </a:extLst>
              </a:tr>
              <a:tr h="482406">
                <a:tc vMerge="1">
                  <a:txBody>
                    <a:bodyPr/>
                    <a:lstStyle/>
                    <a:p>
                      <a:endParaRPr kumimoji="1" lang="ja-JP" altLang="en-US"/>
                    </a:p>
                  </a:txBody>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a:t>
                      </a:r>
                      <a:r>
                        <a:rPr lang="en-US" altLang="ja-JP" sz="2000" b="0" i="0" u="none" strike="noStrike" dirty="0">
                          <a:solidFill>
                            <a:srgbClr val="000000"/>
                          </a:solidFill>
                          <a:effectLst/>
                          <a:latin typeface="Yu Gothic" panose="020B0400000000000000" pitchFamily="50" charset="-128"/>
                          <a:ea typeface="Yu Gothic" panose="020B0400000000000000" pitchFamily="50" charset="-128"/>
                        </a:rPr>
                        <a:t>3</a:t>
                      </a: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カラー</a:t>
                      </a:r>
                      <a:r>
                        <a:rPr lang="en-US" sz="2000" b="0" i="0" u="none" strike="noStrike" dirty="0">
                          <a:solidFill>
                            <a:srgbClr val="000000"/>
                          </a:solidFill>
                          <a:effectLst/>
                          <a:latin typeface="Yu Gothic" panose="020B0400000000000000" pitchFamily="50" charset="-128"/>
                          <a:ea typeface="Yu Gothic" panose="020B0400000000000000" pitchFamily="50" charset="-128"/>
                        </a:rPr>
                        <a:t>LED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 教材情報を表示．</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0602909"/>
                  </a:ext>
                </a:extLst>
              </a:tr>
            </a:tbl>
          </a:graphicData>
        </a:graphic>
      </p:graphicFrame>
      <p:pic>
        <p:nvPicPr>
          <p:cNvPr id="7" name="図 6">
            <a:extLst>
              <a:ext uri="{FF2B5EF4-FFF2-40B4-BE49-F238E27FC236}">
                <a16:creationId xmlns:a16="http://schemas.microsoft.com/office/drawing/2014/main" id="{69A709AA-CD34-4044-BC6D-82922EC4CCB5}"/>
              </a:ext>
            </a:extLst>
          </p:cNvPr>
          <p:cNvPicPr>
            <a:picLocks noChangeAspect="1"/>
          </p:cNvPicPr>
          <p:nvPr/>
        </p:nvPicPr>
        <p:blipFill rotWithShape="1">
          <a:blip r:embed="rId3">
            <a:extLst>
              <a:ext uri="{28A0092B-C50C-407E-A947-70E740481C1C}">
                <a14:useLocalDpi xmlns:a14="http://schemas.microsoft.com/office/drawing/2010/main" val="0"/>
              </a:ext>
            </a:extLst>
          </a:blip>
          <a:srcRect l="14692" t="25432" r="17256" b="26913"/>
          <a:stretch/>
        </p:blipFill>
        <p:spPr>
          <a:xfrm>
            <a:off x="7690709" y="1012211"/>
            <a:ext cx="3863517" cy="2705431"/>
          </a:xfrm>
          <a:prstGeom prst="ellipse">
            <a:avLst/>
          </a:prstGeom>
        </p:spPr>
      </p:pic>
      <p:pic>
        <p:nvPicPr>
          <p:cNvPr id="9" name="図 8">
            <a:extLst>
              <a:ext uri="{FF2B5EF4-FFF2-40B4-BE49-F238E27FC236}">
                <a16:creationId xmlns:a16="http://schemas.microsoft.com/office/drawing/2014/main" id="{E2BC84EF-A916-443E-BF2A-C09771E7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55" y="3638334"/>
            <a:ext cx="2667000" cy="2667000"/>
          </a:xfrm>
          <a:prstGeom prst="ellipse">
            <a:avLst/>
          </a:prstGeom>
        </p:spPr>
      </p:pic>
      <p:pic>
        <p:nvPicPr>
          <p:cNvPr id="11" name="図 10">
            <a:extLst>
              <a:ext uri="{FF2B5EF4-FFF2-40B4-BE49-F238E27FC236}">
                <a16:creationId xmlns:a16="http://schemas.microsoft.com/office/drawing/2014/main" id="{4796F6C8-C127-49A0-AC94-43480A507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771" y="1317145"/>
            <a:ext cx="3294849" cy="2800622"/>
          </a:xfrm>
          <a:prstGeom prst="ellipse">
            <a:avLst/>
          </a:prstGeom>
        </p:spPr>
      </p:pic>
      <p:pic>
        <p:nvPicPr>
          <p:cNvPr id="15" name="図 14">
            <a:extLst>
              <a:ext uri="{FF2B5EF4-FFF2-40B4-BE49-F238E27FC236}">
                <a16:creationId xmlns:a16="http://schemas.microsoft.com/office/drawing/2014/main" id="{2982B333-1064-464D-9DD3-24FC1FCE8BD4}"/>
              </a:ext>
            </a:extLst>
          </p:cNvPr>
          <p:cNvPicPr>
            <a:picLocks noChangeAspect="1"/>
          </p:cNvPicPr>
          <p:nvPr/>
        </p:nvPicPr>
        <p:blipFill rotWithShape="1">
          <a:blip r:embed="rId6">
            <a:extLst>
              <a:ext uri="{28A0092B-C50C-407E-A947-70E740481C1C}">
                <a14:useLocalDpi xmlns:a14="http://schemas.microsoft.com/office/drawing/2010/main" val="0"/>
              </a:ext>
            </a:extLst>
          </a:blip>
          <a:srcRect l="20777" t="12801" r="10180" b="20033"/>
          <a:stretch/>
        </p:blipFill>
        <p:spPr>
          <a:xfrm>
            <a:off x="348290" y="332086"/>
            <a:ext cx="4371354" cy="2833257"/>
          </a:xfrm>
          <a:prstGeom prst="ellipse">
            <a:avLst/>
          </a:prstGeom>
        </p:spPr>
      </p:pic>
      <p:pic>
        <p:nvPicPr>
          <p:cNvPr id="19" name="図 18">
            <a:extLst>
              <a:ext uri="{FF2B5EF4-FFF2-40B4-BE49-F238E27FC236}">
                <a16:creationId xmlns:a16="http://schemas.microsoft.com/office/drawing/2014/main" id="{23474DE1-0598-4600-A8F0-09BD0337D4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5889" y="3834924"/>
            <a:ext cx="1954963" cy="2942734"/>
          </a:xfrm>
          <a:prstGeom prst="ellipse">
            <a:avLst/>
          </a:prstGeom>
        </p:spPr>
      </p:pic>
      <p:pic>
        <p:nvPicPr>
          <p:cNvPr id="17" name="図 16">
            <a:extLst>
              <a:ext uri="{FF2B5EF4-FFF2-40B4-BE49-F238E27FC236}">
                <a16:creationId xmlns:a16="http://schemas.microsoft.com/office/drawing/2014/main" id="{780D3E56-38DA-4AFE-B47C-AEB1D7654ED7}"/>
              </a:ext>
            </a:extLst>
          </p:cNvPr>
          <p:cNvPicPr>
            <a:picLocks noChangeAspect="1"/>
          </p:cNvPicPr>
          <p:nvPr/>
        </p:nvPicPr>
        <p:blipFill rotWithShape="1">
          <a:blip r:embed="rId8">
            <a:extLst>
              <a:ext uri="{28A0092B-C50C-407E-A947-70E740481C1C}">
                <a14:useLocalDpi xmlns:a14="http://schemas.microsoft.com/office/drawing/2010/main" val="0"/>
              </a:ext>
            </a:extLst>
          </a:blip>
          <a:srcRect l="4622" t="9030" r="6197" b="3770"/>
          <a:stretch/>
        </p:blipFill>
        <p:spPr>
          <a:xfrm>
            <a:off x="5340309" y="3871278"/>
            <a:ext cx="3863516" cy="2833257"/>
          </a:xfrm>
          <a:prstGeom prst="ellipse">
            <a:avLst/>
          </a:prstGeom>
        </p:spPr>
      </p:pic>
      <p:pic>
        <p:nvPicPr>
          <p:cNvPr id="21" name="図 20">
            <a:extLst>
              <a:ext uri="{FF2B5EF4-FFF2-40B4-BE49-F238E27FC236}">
                <a16:creationId xmlns:a16="http://schemas.microsoft.com/office/drawing/2014/main" id="{8C00AE9D-D813-4D21-984A-97914D85A34C}"/>
              </a:ext>
            </a:extLst>
          </p:cNvPr>
          <p:cNvPicPr>
            <a:picLocks noChangeAspect="1"/>
          </p:cNvPicPr>
          <p:nvPr/>
        </p:nvPicPr>
        <p:blipFill rotWithShape="1">
          <a:blip r:embed="rId9">
            <a:extLst>
              <a:ext uri="{28A0092B-C50C-407E-A947-70E740481C1C}">
                <a14:useLocalDpi xmlns:a14="http://schemas.microsoft.com/office/drawing/2010/main" val="0"/>
              </a:ext>
            </a:extLst>
          </a:blip>
          <a:srcRect l="22453" t="40769" r="22927" b="38524"/>
          <a:stretch/>
        </p:blipFill>
        <p:spPr>
          <a:xfrm>
            <a:off x="1813168" y="3238817"/>
            <a:ext cx="5043951" cy="1336332"/>
          </a:xfrm>
          <a:prstGeom prst="ellipse">
            <a:avLst/>
          </a:prstGeom>
        </p:spPr>
      </p:pic>
    </p:spTree>
    <p:extLst>
      <p:ext uri="{BB962C8B-B14F-4D97-AF65-F5344CB8AC3E}">
        <p14:creationId xmlns:p14="http://schemas.microsoft.com/office/powerpoint/2010/main" val="231206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700"/>
                            </p:stCondLst>
                            <p:childTnLst>
                              <p:par>
                                <p:cTn id="11" presetID="1" presetClass="entr" presetSubtype="0" fill="hold" nodeType="afterEffect">
                                  <p:stCondLst>
                                    <p:cond delay="7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400"/>
                            </p:stCondLst>
                            <p:childTnLst>
                              <p:par>
                                <p:cTn id="14" presetID="1" presetClass="entr" presetSubtype="0" fill="hold" nodeType="afterEffect">
                                  <p:stCondLst>
                                    <p:cond delay="4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800"/>
                            </p:stCondLst>
                            <p:childTnLst>
                              <p:par>
                                <p:cTn id="17" presetID="1" presetClass="entr" presetSubtype="0" fill="hold" nodeType="afterEffect">
                                  <p:stCondLst>
                                    <p:cond delay="25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2050"/>
                            </p:stCondLst>
                            <p:childTnLst>
                              <p:par>
                                <p:cTn id="20" presetID="1" presetClass="entr" presetSubtype="0" fill="hold" nodeType="afterEffect">
                                  <p:stCondLst>
                                    <p:cond delay="15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2200"/>
                            </p:stCondLst>
                            <p:childTnLst>
                              <p:par>
                                <p:cTn id="23" presetID="1" presetClass="entr" presetSubtype="0" fill="hold" nodeType="afterEffect">
                                  <p:stCondLst>
                                    <p:cond delay="10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30D18C1E-860F-4CF0-8F00-293014EC3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500" y="4419600"/>
            <a:ext cx="2438400" cy="2438400"/>
          </a:xfrm>
          <a:prstGeom prst="rect">
            <a:avLst/>
          </a:prstGeom>
        </p:spPr>
      </p:pic>
      <p:pic>
        <p:nvPicPr>
          <p:cNvPr id="17" name="図 16">
            <a:extLst>
              <a:ext uri="{FF2B5EF4-FFF2-40B4-BE49-F238E27FC236}">
                <a16:creationId xmlns:a16="http://schemas.microsoft.com/office/drawing/2014/main" id="{5EA7EC51-EE86-42F6-8DA2-9A79BE72FED0}"/>
              </a:ext>
            </a:extLst>
          </p:cNvPr>
          <p:cNvPicPr>
            <a:picLocks noChangeAspect="1"/>
          </p:cNvPicPr>
          <p:nvPr/>
        </p:nvPicPr>
        <p:blipFill rotWithShape="1">
          <a:blip r:embed="rId4">
            <a:extLst>
              <a:ext uri="{28A0092B-C50C-407E-A947-70E740481C1C}">
                <a14:useLocalDpi xmlns:a14="http://schemas.microsoft.com/office/drawing/2010/main" val="0"/>
              </a:ext>
            </a:extLst>
          </a:blip>
          <a:srcRect l="4622" t="9030" r="6197" b="3770"/>
          <a:stretch/>
        </p:blipFill>
        <p:spPr>
          <a:xfrm>
            <a:off x="8898188" y="5352041"/>
            <a:ext cx="2041024" cy="1496758"/>
          </a:xfrm>
          <a:prstGeom prst="ellipse">
            <a:avLst/>
          </a:prstGeom>
        </p:spPr>
      </p:pic>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lang="ja-JP" altLang="en-US" sz="6000" dirty="0">
                <a:solidFill>
                  <a:sysClr val="windowText" lastClr="000000"/>
                </a:solidFill>
                <a:effectLst>
                  <a:outerShdw blurRad="50800" dist="38100" dir="5400000" algn="t" rotWithShape="0">
                    <a:prstClr val="black">
                      <a:alpha val="40000"/>
                    </a:prstClr>
                  </a:outerShdw>
                </a:effectLst>
              </a:rPr>
              <a:t>システムの実現方法</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pic>
        <p:nvPicPr>
          <p:cNvPr id="8" name="図 7">
            <a:extLst>
              <a:ext uri="{FF2B5EF4-FFF2-40B4-BE49-F238E27FC236}">
                <a16:creationId xmlns:a16="http://schemas.microsoft.com/office/drawing/2014/main" id="{59B887A7-B45E-4E0E-85FA-824C90EB0C1D}"/>
              </a:ext>
            </a:extLst>
          </p:cNvPr>
          <p:cNvPicPr>
            <a:picLocks noChangeAspect="1"/>
          </p:cNvPicPr>
          <p:nvPr/>
        </p:nvPicPr>
        <p:blipFill rotWithShape="1">
          <a:blip r:embed="rId5">
            <a:extLst>
              <a:ext uri="{28A0092B-C50C-407E-A947-70E740481C1C}">
                <a14:useLocalDpi xmlns:a14="http://schemas.microsoft.com/office/drawing/2010/main" val="0"/>
              </a:ext>
            </a:extLst>
          </a:blip>
          <a:srcRect l="14692" t="25432" r="17256" b="26913"/>
          <a:stretch/>
        </p:blipFill>
        <p:spPr>
          <a:xfrm>
            <a:off x="4750501" y="4532075"/>
            <a:ext cx="2374051" cy="1662431"/>
          </a:xfrm>
          <a:prstGeom prst="ellipse">
            <a:avLst/>
          </a:prstGeom>
        </p:spPr>
      </p:pic>
      <p:pic>
        <p:nvPicPr>
          <p:cNvPr id="15" name="図 14">
            <a:extLst>
              <a:ext uri="{FF2B5EF4-FFF2-40B4-BE49-F238E27FC236}">
                <a16:creationId xmlns:a16="http://schemas.microsoft.com/office/drawing/2014/main" id="{117DF99B-08D6-43EF-9BEC-C9A4EC1AC94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0777" t="12801" r="10180" b="20033"/>
          <a:stretch/>
        </p:blipFill>
        <p:spPr>
          <a:xfrm>
            <a:off x="2712434" y="1856203"/>
            <a:ext cx="2564919" cy="1662431"/>
          </a:xfrm>
          <a:prstGeom prst="ellipse">
            <a:avLst/>
          </a:prstGeom>
        </p:spPr>
      </p:pic>
      <p:pic>
        <p:nvPicPr>
          <p:cNvPr id="16" name="図 15">
            <a:extLst>
              <a:ext uri="{FF2B5EF4-FFF2-40B4-BE49-F238E27FC236}">
                <a16:creationId xmlns:a16="http://schemas.microsoft.com/office/drawing/2014/main" id="{8A3C9F41-828B-4D03-85AF-7EE23337E83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572193" y="4115266"/>
            <a:ext cx="1236050" cy="1860581"/>
          </a:xfrm>
          <a:prstGeom prst="ellipse">
            <a:avLst/>
          </a:prstGeom>
        </p:spPr>
      </p:pic>
      <p:pic>
        <p:nvPicPr>
          <p:cNvPr id="18" name="図 17">
            <a:extLst>
              <a:ext uri="{FF2B5EF4-FFF2-40B4-BE49-F238E27FC236}">
                <a16:creationId xmlns:a16="http://schemas.microsoft.com/office/drawing/2014/main" id="{72311289-E194-4542-9FC3-3896E75408BA}"/>
              </a:ext>
            </a:extLst>
          </p:cNvPr>
          <p:cNvPicPr>
            <a:picLocks noChangeAspect="1"/>
          </p:cNvPicPr>
          <p:nvPr/>
        </p:nvPicPr>
        <p:blipFill rotWithShape="1">
          <a:blip r:embed="rId8">
            <a:extLst>
              <a:ext uri="{28A0092B-C50C-407E-A947-70E740481C1C}">
                <a14:useLocalDpi xmlns:a14="http://schemas.microsoft.com/office/drawing/2010/main" val="0"/>
              </a:ext>
            </a:extLst>
          </a:blip>
          <a:srcRect l="22453" t="40769" r="22927" b="38524"/>
          <a:stretch/>
        </p:blipFill>
        <p:spPr>
          <a:xfrm>
            <a:off x="9123979" y="1347637"/>
            <a:ext cx="2874829" cy="761650"/>
          </a:xfrm>
          <a:prstGeom prst="ellipse">
            <a:avLst/>
          </a:prstGeom>
        </p:spPr>
      </p:pic>
      <p:pic>
        <p:nvPicPr>
          <p:cNvPr id="13" name="図 12">
            <a:extLst>
              <a:ext uri="{FF2B5EF4-FFF2-40B4-BE49-F238E27FC236}">
                <a16:creationId xmlns:a16="http://schemas.microsoft.com/office/drawing/2014/main" id="{26EEEEAA-7F72-4066-8857-D7818A61B6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4415" y="1585703"/>
            <a:ext cx="1891529" cy="1891529"/>
          </a:xfrm>
          <a:prstGeom prst="ellipse">
            <a:avLst/>
          </a:prstGeom>
        </p:spPr>
      </p:pic>
      <p:pic>
        <p:nvPicPr>
          <p:cNvPr id="19" name="図 18">
            <a:extLst>
              <a:ext uri="{FF2B5EF4-FFF2-40B4-BE49-F238E27FC236}">
                <a16:creationId xmlns:a16="http://schemas.microsoft.com/office/drawing/2014/main" id="{3DDF31CC-00E0-40AA-82A7-007C9A464EAB}"/>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0777" t="12801" r="10180" b="20033"/>
          <a:stretch/>
        </p:blipFill>
        <p:spPr>
          <a:xfrm>
            <a:off x="47309" y="3131931"/>
            <a:ext cx="1785213" cy="1157071"/>
          </a:xfrm>
          <a:prstGeom prst="ellipse">
            <a:avLst/>
          </a:prstGeom>
        </p:spPr>
      </p:pic>
      <p:pic>
        <p:nvPicPr>
          <p:cNvPr id="20" name="図 19">
            <a:extLst>
              <a:ext uri="{FF2B5EF4-FFF2-40B4-BE49-F238E27FC236}">
                <a16:creationId xmlns:a16="http://schemas.microsoft.com/office/drawing/2014/main" id="{89F0C33E-6E03-4387-B7EE-DBDD02F1130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599759" y="2883873"/>
            <a:ext cx="602350" cy="511997"/>
          </a:xfrm>
          <a:prstGeom prst="ellipse">
            <a:avLst/>
          </a:prstGeom>
        </p:spPr>
      </p:pic>
      <p:pic>
        <p:nvPicPr>
          <p:cNvPr id="24" name="図 23">
            <a:extLst>
              <a:ext uri="{FF2B5EF4-FFF2-40B4-BE49-F238E27FC236}">
                <a16:creationId xmlns:a16="http://schemas.microsoft.com/office/drawing/2014/main" id="{547F3D39-CA55-435A-870D-49E6831E165E}"/>
              </a:ext>
            </a:extLst>
          </p:cNvPr>
          <p:cNvPicPr>
            <a:picLocks noChangeAspect="1"/>
          </p:cNvPicPr>
          <p:nvPr/>
        </p:nvPicPr>
        <p:blipFill rotWithShape="1">
          <a:blip r:embed="rId12">
            <a:extLst>
              <a:ext uri="{28A0092B-C50C-407E-A947-70E740481C1C}">
                <a14:useLocalDpi xmlns:a14="http://schemas.microsoft.com/office/drawing/2010/main" val="0"/>
              </a:ext>
            </a:extLst>
          </a:blip>
          <a:srcRect b="30399"/>
          <a:stretch/>
        </p:blipFill>
        <p:spPr>
          <a:xfrm>
            <a:off x="1630606" y="4914469"/>
            <a:ext cx="2216574" cy="1157072"/>
          </a:xfrm>
          <a:prstGeom prst="ellipse">
            <a:avLst/>
          </a:prstGeom>
        </p:spPr>
      </p:pic>
      <p:pic>
        <p:nvPicPr>
          <p:cNvPr id="23" name="図 22">
            <a:extLst>
              <a:ext uri="{FF2B5EF4-FFF2-40B4-BE49-F238E27FC236}">
                <a16:creationId xmlns:a16="http://schemas.microsoft.com/office/drawing/2014/main" id="{6000925A-7723-4CCA-A379-ACAEA3468B82}"/>
              </a:ext>
            </a:extLst>
          </p:cNvPr>
          <p:cNvPicPr>
            <a:picLocks noChangeAspect="1"/>
          </p:cNvPicPr>
          <p:nvPr/>
        </p:nvPicPr>
        <p:blipFill rotWithShape="1">
          <a:blip r:embed="rId13">
            <a:extLst>
              <a:ext uri="{28A0092B-C50C-407E-A947-70E740481C1C}">
                <a14:useLocalDpi xmlns:a14="http://schemas.microsoft.com/office/drawing/2010/main" val="0"/>
              </a:ext>
            </a:extLst>
          </a:blip>
          <a:srcRect t="6689" b="27325"/>
          <a:stretch/>
        </p:blipFill>
        <p:spPr>
          <a:xfrm>
            <a:off x="1104900" y="5684837"/>
            <a:ext cx="2078038" cy="1096963"/>
          </a:xfrm>
          <a:prstGeom prst="ellipse">
            <a:avLst/>
          </a:prstGeom>
        </p:spPr>
      </p:pic>
      <p:cxnSp>
        <p:nvCxnSpPr>
          <p:cNvPr id="26" name="直線矢印コネクタ 25">
            <a:extLst>
              <a:ext uri="{FF2B5EF4-FFF2-40B4-BE49-F238E27FC236}">
                <a16:creationId xmlns:a16="http://schemas.microsoft.com/office/drawing/2014/main" id="{24B8E190-69D6-4B98-9A23-0A16E067F89B}"/>
              </a:ext>
            </a:extLst>
          </p:cNvPr>
          <p:cNvCxnSpPr>
            <a:cxnSpLocks/>
          </p:cNvCxnSpPr>
          <p:nvPr/>
        </p:nvCxnSpPr>
        <p:spPr>
          <a:xfrm flipH="1">
            <a:off x="5346159" y="2610688"/>
            <a:ext cx="2457062" cy="155951"/>
          </a:xfrm>
          <a:prstGeom prst="straightConnector1">
            <a:avLst/>
          </a:prstGeom>
          <a:ln w="762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30553EFF-1EA7-4645-95D5-0E0804A4E6AB}"/>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346159" y="1652387"/>
            <a:ext cx="1137757" cy="967093"/>
          </a:xfrm>
          <a:prstGeom prst="ellipse">
            <a:avLst/>
          </a:prstGeom>
        </p:spPr>
      </p:pic>
      <p:cxnSp>
        <p:nvCxnSpPr>
          <p:cNvPr id="27" name="直線矢印コネクタ 26">
            <a:extLst>
              <a:ext uri="{FF2B5EF4-FFF2-40B4-BE49-F238E27FC236}">
                <a16:creationId xmlns:a16="http://schemas.microsoft.com/office/drawing/2014/main" id="{A6144F3E-6159-4D0D-B8F3-19453D418ACE}"/>
              </a:ext>
            </a:extLst>
          </p:cNvPr>
          <p:cNvCxnSpPr>
            <a:cxnSpLocks/>
            <a:endCxn id="19" idx="6"/>
          </p:cNvCxnSpPr>
          <p:nvPr/>
        </p:nvCxnSpPr>
        <p:spPr>
          <a:xfrm flipH="1">
            <a:off x="1832522" y="3131931"/>
            <a:ext cx="948627" cy="578536"/>
          </a:xfrm>
          <a:prstGeom prst="straightConnector1">
            <a:avLst/>
          </a:prstGeom>
          <a:ln w="762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B28D9C0-B78C-45CC-A49C-5A1C0AD92EC6}"/>
              </a:ext>
            </a:extLst>
          </p:cNvPr>
          <p:cNvCxnSpPr>
            <a:cxnSpLocks/>
            <a:stCxn id="24" idx="6"/>
            <a:endCxn id="8" idx="2"/>
          </p:cNvCxnSpPr>
          <p:nvPr/>
        </p:nvCxnSpPr>
        <p:spPr>
          <a:xfrm flipV="1">
            <a:off x="3847180" y="5363291"/>
            <a:ext cx="903321" cy="12971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65AFAF8-5FE3-4BB4-A56D-5632AEA3701F}"/>
              </a:ext>
            </a:extLst>
          </p:cNvPr>
          <p:cNvSpPr txBox="1"/>
          <p:nvPr/>
        </p:nvSpPr>
        <p:spPr>
          <a:xfrm>
            <a:off x="9625944" y="2117299"/>
            <a:ext cx="2294286" cy="1015663"/>
          </a:xfrm>
          <a:prstGeom prst="rect">
            <a:avLst/>
          </a:prstGeom>
          <a:noFill/>
        </p:spPr>
        <p:txBody>
          <a:bodyPr wrap="square" rtlCol="0">
            <a:spAutoFit/>
          </a:bodyPr>
          <a:lstStyle/>
          <a:p>
            <a:r>
              <a:rPr kumimoji="1" lang="ja-JP" altLang="en-US" sz="2000" dirty="0"/>
              <a:t>アプリにて，</a:t>
            </a:r>
            <a:endParaRPr kumimoji="1" lang="en-US" altLang="ja-JP" sz="2000" dirty="0"/>
          </a:p>
          <a:p>
            <a:r>
              <a:rPr kumimoji="1" lang="en-US" altLang="ja-JP" sz="2000" dirty="0"/>
              <a:t>Google</a:t>
            </a:r>
            <a:r>
              <a:rPr kumimoji="1" lang="ja-JP" altLang="en-US" sz="2000" dirty="0"/>
              <a:t> </a:t>
            </a:r>
            <a:r>
              <a:rPr kumimoji="1" lang="en-US" altLang="ja-JP" sz="2000" dirty="0" err="1"/>
              <a:t>Calender</a:t>
            </a:r>
            <a:r>
              <a:rPr kumimoji="1" lang="ja-JP" altLang="en-US" sz="2000" dirty="0"/>
              <a:t>に予定を登録</a:t>
            </a:r>
            <a:endParaRPr kumimoji="1" lang="en-US" altLang="ja-JP" sz="2000" dirty="0"/>
          </a:p>
        </p:txBody>
      </p:sp>
      <p:cxnSp>
        <p:nvCxnSpPr>
          <p:cNvPr id="35" name="直線矢印コネクタ 34">
            <a:extLst>
              <a:ext uri="{FF2B5EF4-FFF2-40B4-BE49-F238E27FC236}">
                <a16:creationId xmlns:a16="http://schemas.microsoft.com/office/drawing/2014/main" id="{EE63096B-61A0-4E17-9532-9F7DAB69AF20}"/>
              </a:ext>
            </a:extLst>
          </p:cNvPr>
          <p:cNvCxnSpPr>
            <a:cxnSpLocks/>
          </p:cNvCxnSpPr>
          <p:nvPr/>
        </p:nvCxnSpPr>
        <p:spPr>
          <a:xfrm flipV="1">
            <a:off x="3182938" y="5684837"/>
            <a:ext cx="1505902" cy="672598"/>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358AC47-1EAB-4AA7-A1DA-186C8C368C18}"/>
              </a:ext>
            </a:extLst>
          </p:cNvPr>
          <p:cNvCxnSpPr>
            <a:cxnSpLocks/>
            <a:endCxn id="16" idx="2"/>
          </p:cNvCxnSpPr>
          <p:nvPr/>
        </p:nvCxnSpPr>
        <p:spPr>
          <a:xfrm flipV="1">
            <a:off x="7041941" y="5045557"/>
            <a:ext cx="3530252" cy="3426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03350023-FEE1-4FE1-8209-4A4CD4040057}"/>
              </a:ext>
            </a:extLst>
          </p:cNvPr>
          <p:cNvCxnSpPr>
            <a:cxnSpLocks/>
          </p:cNvCxnSpPr>
          <p:nvPr/>
        </p:nvCxnSpPr>
        <p:spPr>
          <a:xfrm>
            <a:off x="7036402" y="5130193"/>
            <a:ext cx="1978572" cy="76203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09F90E4-9334-46CE-9CF9-AB252B530ABC}"/>
              </a:ext>
            </a:extLst>
          </p:cNvPr>
          <p:cNvCxnSpPr>
            <a:cxnSpLocks/>
          </p:cNvCxnSpPr>
          <p:nvPr/>
        </p:nvCxnSpPr>
        <p:spPr>
          <a:xfrm>
            <a:off x="4750502" y="3347389"/>
            <a:ext cx="779998" cy="1281186"/>
          </a:xfrm>
          <a:prstGeom prst="straightConnector1">
            <a:avLst/>
          </a:prstGeom>
          <a:ln w="762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CFA735C-4C9E-4CFD-B169-F22289859659}"/>
              </a:ext>
            </a:extLst>
          </p:cNvPr>
          <p:cNvSpPr txBox="1"/>
          <p:nvPr/>
        </p:nvSpPr>
        <p:spPr>
          <a:xfrm>
            <a:off x="5503574" y="2745219"/>
            <a:ext cx="2457062" cy="707886"/>
          </a:xfrm>
          <a:prstGeom prst="rect">
            <a:avLst/>
          </a:prstGeom>
          <a:noFill/>
        </p:spPr>
        <p:txBody>
          <a:bodyPr wrap="square" rtlCol="0">
            <a:spAutoFit/>
          </a:bodyPr>
          <a:lstStyle/>
          <a:p>
            <a:r>
              <a:rPr kumimoji="1" lang="en-US" altLang="ja-JP" sz="2000" dirty="0"/>
              <a:t>BLE</a:t>
            </a:r>
            <a:r>
              <a:rPr kumimoji="1" lang="ja-JP" altLang="en-US" sz="2000" dirty="0"/>
              <a:t>でスマホと通信</a:t>
            </a:r>
            <a:endParaRPr kumimoji="1" lang="en-US" altLang="ja-JP" sz="2000" dirty="0"/>
          </a:p>
          <a:p>
            <a:r>
              <a:rPr kumimoji="1" lang="ja-JP" altLang="en-US" sz="2000" dirty="0"/>
              <a:t>⇒ 予定の受信</a:t>
            </a:r>
          </a:p>
        </p:txBody>
      </p:sp>
      <p:sp>
        <p:nvSpPr>
          <p:cNvPr id="47" name="テキスト ボックス 46">
            <a:extLst>
              <a:ext uri="{FF2B5EF4-FFF2-40B4-BE49-F238E27FC236}">
                <a16:creationId xmlns:a16="http://schemas.microsoft.com/office/drawing/2014/main" id="{5C930F2F-EABB-4A13-A3D4-0A12E9909891}"/>
              </a:ext>
            </a:extLst>
          </p:cNvPr>
          <p:cNvSpPr txBox="1"/>
          <p:nvPr/>
        </p:nvSpPr>
        <p:spPr>
          <a:xfrm>
            <a:off x="154519" y="2175987"/>
            <a:ext cx="1785213" cy="707886"/>
          </a:xfrm>
          <a:prstGeom prst="rect">
            <a:avLst/>
          </a:prstGeom>
          <a:noFill/>
        </p:spPr>
        <p:txBody>
          <a:bodyPr wrap="square" rtlCol="0">
            <a:spAutoFit/>
          </a:bodyPr>
          <a:lstStyle/>
          <a:p>
            <a:r>
              <a:rPr kumimoji="1" lang="ja-JP" altLang="en-US" sz="2000" dirty="0"/>
              <a:t>場所の離れた子機と通信</a:t>
            </a:r>
            <a:endParaRPr kumimoji="1" lang="en-US" altLang="ja-JP" sz="2000" dirty="0"/>
          </a:p>
        </p:txBody>
      </p:sp>
      <p:sp>
        <p:nvSpPr>
          <p:cNvPr id="49" name="テキスト ボックス 48">
            <a:extLst>
              <a:ext uri="{FF2B5EF4-FFF2-40B4-BE49-F238E27FC236}">
                <a16:creationId xmlns:a16="http://schemas.microsoft.com/office/drawing/2014/main" id="{1EA63A58-C3EA-49D8-ACE4-0A771E039C17}"/>
              </a:ext>
            </a:extLst>
          </p:cNvPr>
          <p:cNvSpPr txBox="1"/>
          <p:nvPr/>
        </p:nvSpPr>
        <p:spPr>
          <a:xfrm>
            <a:off x="4598298" y="4019490"/>
            <a:ext cx="647524" cy="400110"/>
          </a:xfrm>
          <a:prstGeom prst="rect">
            <a:avLst/>
          </a:prstGeom>
          <a:noFill/>
        </p:spPr>
        <p:txBody>
          <a:bodyPr wrap="square" rtlCol="0">
            <a:spAutoFit/>
          </a:bodyPr>
          <a:lstStyle/>
          <a:p>
            <a:r>
              <a:rPr kumimoji="1" lang="en-US" altLang="ja-JP" sz="2000" dirty="0"/>
              <a:t>SPI</a:t>
            </a:r>
            <a:endParaRPr kumimoji="1" lang="ja-JP" altLang="en-US" sz="2000" dirty="0"/>
          </a:p>
        </p:txBody>
      </p:sp>
      <p:sp>
        <p:nvSpPr>
          <p:cNvPr id="50" name="テキスト ボックス 49">
            <a:extLst>
              <a:ext uri="{FF2B5EF4-FFF2-40B4-BE49-F238E27FC236}">
                <a16:creationId xmlns:a16="http://schemas.microsoft.com/office/drawing/2014/main" id="{EFB99458-0900-4DC9-A425-7F2CB2513C65}"/>
              </a:ext>
            </a:extLst>
          </p:cNvPr>
          <p:cNvSpPr txBox="1"/>
          <p:nvPr/>
        </p:nvSpPr>
        <p:spPr>
          <a:xfrm>
            <a:off x="309905" y="4876561"/>
            <a:ext cx="1799743" cy="1015663"/>
          </a:xfrm>
          <a:prstGeom prst="rect">
            <a:avLst/>
          </a:prstGeom>
          <a:noFill/>
        </p:spPr>
        <p:txBody>
          <a:bodyPr wrap="square" rtlCol="0">
            <a:spAutoFit/>
          </a:bodyPr>
          <a:lstStyle/>
          <a:p>
            <a:r>
              <a:rPr kumimoji="1" lang="ja-JP" altLang="en-US" sz="2000" dirty="0"/>
              <a:t>個体判別や</a:t>
            </a:r>
            <a:endParaRPr kumimoji="1" lang="en-US" altLang="ja-JP" sz="2000" dirty="0"/>
          </a:p>
          <a:p>
            <a:r>
              <a:rPr kumimoji="1" lang="ja-JP" altLang="en-US" sz="2000" dirty="0"/>
              <a:t>忘れ物検知用</a:t>
            </a:r>
            <a:endParaRPr kumimoji="1" lang="en-US" altLang="ja-JP" sz="2000" dirty="0"/>
          </a:p>
          <a:p>
            <a:r>
              <a:rPr kumimoji="1" lang="ja-JP" altLang="en-US" sz="2000" dirty="0"/>
              <a:t>のセンサ</a:t>
            </a:r>
          </a:p>
        </p:txBody>
      </p:sp>
      <p:sp>
        <p:nvSpPr>
          <p:cNvPr id="51" name="テキスト ボックス 50">
            <a:extLst>
              <a:ext uri="{FF2B5EF4-FFF2-40B4-BE49-F238E27FC236}">
                <a16:creationId xmlns:a16="http://schemas.microsoft.com/office/drawing/2014/main" id="{955241AE-0675-494D-A718-08BC3414A07D}"/>
              </a:ext>
            </a:extLst>
          </p:cNvPr>
          <p:cNvSpPr txBox="1"/>
          <p:nvPr/>
        </p:nvSpPr>
        <p:spPr>
          <a:xfrm>
            <a:off x="3531339" y="4967605"/>
            <a:ext cx="869041" cy="1631216"/>
          </a:xfrm>
          <a:prstGeom prst="rect">
            <a:avLst/>
          </a:prstGeom>
          <a:noFill/>
        </p:spPr>
        <p:txBody>
          <a:bodyPr wrap="square" rtlCol="0">
            <a:spAutoFit/>
          </a:bodyPr>
          <a:lstStyle/>
          <a:p>
            <a:r>
              <a:rPr kumimoji="1" lang="en-US" altLang="ja-JP" sz="2000" dirty="0"/>
              <a:t>ADC</a:t>
            </a:r>
          </a:p>
          <a:p>
            <a:endParaRPr kumimoji="1" lang="en-US" altLang="ja-JP" sz="2000" dirty="0"/>
          </a:p>
          <a:p>
            <a:endParaRPr kumimoji="1" lang="en-US" altLang="ja-JP" sz="2000" dirty="0"/>
          </a:p>
          <a:p>
            <a:endParaRPr kumimoji="1" lang="en-US" altLang="ja-JP" sz="2000" dirty="0"/>
          </a:p>
          <a:p>
            <a:r>
              <a:rPr kumimoji="1" lang="en-US" altLang="ja-JP" sz="2000" dirty="0"/>
              <a:t>I2C</a:t>
            </a:r>
            <a:endParaRPr kumimoji="1" lang="ja-JP" altLang="en-US" sz="2000" dirty="0"/>
          </a:p>
        </p:txBody>
      </p:sp>
      <p:sp>
        <p:nvSpPr>
          <p:cNvPr id="52" name="テキスト ボックス 51">
            <a:extLst>
              <a:ext uri="{FF2B5EF4-FFF2-40B4-BE49-F238E27FC236}">
                <a16:creationId xmlns:a16="http://schemas.microsoft.com/office/drawing/2014/main" id="{704FB8D2-BD8C-4FC6-9D75-F7CB84BC12DB}"/>
              </a:ext>
            </a:extLst>
          </p:cNvPr>
          <p:cNvSpPr txBox="1"/>
          <p:nvPr/>
        </p:nvSpPr>
        <p:spPr>
          <a:xfrm>
            <a:off x="9101531" y="4396301"/>
            <a:ext cx="2457062" cy="400110"/>
          </a:xfrm>
          <a:prstGeom prst="rect">
            <a:avLst/>
          </a:prstGeom>
          <a:noFill/>
        </p:spPr>
        <p:txBody>
          <a:bodyPr wrap="square" rtlCol="0">
            <a:spAutoFit/>
          </a:bodyPr>
          <a:lstStyle/>
          <a:p>
            <a:endParaRPr kumimoji="1" lang="ja-JP" altLang="en-US" sz="2000" dirty="0"/>
          </a:p>
        </p:txBody>
      </p:sp>
      <p:sp>
        <p:nvSpPr>
          <p:cNvPr id="55" name="テキスト ボックス 54">
            <a:extLst>
              <a:ext uri="{FF2B5EF4-FFF2-40B4-BE49-F238E27FC236}">
                <a16:creationId xmlns:a16="http://schemas.microsoft.com/office/drawing/2014/main" id="{CB62E808-130A-4C63-BF9A-8AB6179C17BF}"/>
              </a:ext>
            </a:extLst>
          </p:cNvPr>
          <p:cNvSpPr txBox="1"/>
          <p:nvPr/>
        </p:nvSpPr>
        <p:spPr>
          <a:xfrm>
            <a:off x="6069013" y="4008678"/>
            <a:ext cx="2457062" cy="707886"/>
          </a:xfrm>
          <a:prstGeom prst="rect">
            <a:avLst/>
          </a:prstGeom>
          <a:noFill/>
        </p:spPr>
        <p:txBody>
          <a:bodyPr wrap="square" rtlCol="0">
            <a:spAutoFit/>
          </a:bodyPr>
          <a:lstStyle/>
          <a:p>
            <a:r>
              <a:rPr kumimoji="1" lang="ja-JP" altLang="en-US" sz="2000" dirty="0"/>
              <a:t>教材と通信</a:t>
            </a:r>
            <a:endParaRPr kumimoji="1" lang="en-US" altLang="ja-JP" sz="2000" dirty="0"/>
          </a:p>
          <a:p>
            <a:r>
              <a:rPr kumimoji="1" lang="ja-JP" altLang="en-US" sz="2000" dirty="0"/>
              <a:t>スケジューリング</a:t>
            </a:r>
          </a:p>
        </p:txBody>
      </p:sp>
      <p:sp>
        <p:nvSpPr>
          <p:cNvPr id="56" name="テキスト ボックス 55">
            <a:extLst>
              <a:ext uri="{FF2B5EF4-FFF2-40B4-BE49-F238E27FC236}">
                <a16:creationId xmlns:a16="http://schemas.microsoft.com/office/drawing/2014/main" id="{B3B64746-308F-4070-B4D3-A35ACC233072}"/>
              </a:ext>
            </a:extLst>
          </p:cNvPr>
          <p:cNvSpPr txBox="1"/>
          <p:nvPr/>
        </p:nvSpPr>
        <p:spPr>
          <a:xfrm>
            <a:off x="9848966" y="4497138"/>
            <a:ext cx="771181" cy="400110"/>
          </a:xfrm>
          <a:prstGeom prst="rect">
            <a:avLst/>
          </a:prstGeom>
          <a:noFill/>
        </p:spPr>
        <p:txBody>
          <a:bodyPr wrap="square" rtlCol="0">
            <a:spAutoFit/>
          </a:bodyPr>
          <a:lstStyle/>
          <a:p>
            <a:r>
              <a:rPr kumimoji="1" lang="ja-JP" altLang="en-US" sz="2000" dirty="0"/>
              <a:t>表示</a:t>
            </a:r>
          </a:p>
        </p:txBody>
      </p:sp>
      <p:sp>
        <p:nvSpPr>
          <p:cNvPr id="57" name="テキスト ボックス 56">
            <a:extLst>
              <a:ext uri="{FF2B5EF4-FFF2-40B4-BE49-F238E27FC236}">
                <a16:creationId xmlns:a16="http://schemas.microsoft.com/office/drawing/2014/main" id="{B90FADC8-E1AC-4698-9121-698796945748}"/>
              </a:ext>
            </a:extLst>
          </p:cNvPr>
          <p:cNvSpPr txBox="1"/>
          <p:nvPr/>
        </p:nvSpPr>
        <p:spPr>
          <a:xfrm>
            <a:off x="8452250" y="4669174"/>
            <a:ext cx="771181" cy="1015663"/>
          </a:xfrm>
          <a:prstGeom prst="rect">
            <a:avLst/>
          </a:prstGeom>
          <a:noFill/>
        </p:spPr>
        <p:txBody>
          <a:bodyPr wrap="square" rtlCol="0">
            <a:spAutoFit/>
          </a:bodyPr>
          <a:lstStyle/>
          <a:p>
            <a:r>
              <a:rPr kumimoji="1" lang="en-US" altLang="ja-JP" sz="2000" dirty="0"/>
              <a:t>DAC</a:t>
            </a:r>
          </a:p>
          <a:p>
            <a:endParaRPr kumimoji="1" lang="en-US" altLang="ja-JP" sz="2000" dirty="0"/>
          </a:p>
          <a:p>
            <a:r>
              <a:rPr kumimoji="1" lang="en-US" altLang="ja-JP" sz="2000" dirty="0"/>
              <a:t>I2C</a:t>
            </a:r>
            <a:endParaRPr kumimoji="1" lang="ja-JP" altLang="en-US" sz="2000" dirty="0"/>
          </a:p>
        </p:txBody>
      </p:sp>
    </p:spTree>
    <p:extLst>
      <p:ext uri="{BB962C8B-B14F-4D97-AF65-F5344CB8AC3E}">
        <p14:creationId xmlns:p14="http://schemas.microsoft.com/office/powerpoint/2010/main" val="399258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par>
                                <p:cTn id="96" presetID="10"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6" grpId="0"/>
      <p:bldP spid="47" grpId="0"/>
      <p:bldP spid="49" grpId="0"/>
      <p:bldP spid="50" grpId="0"/>
      <p:bldP spid="51" grpId="0"/>
      <p:bldP spid="55" grpId="0"/>
      <p:bldP spid="56"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開発環境</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18" name="コンテンツ プレースホルダー 2">
            <a:extLst>
              <a:ext uri="{FF2B5EF4-FFF2-40B4-BE49-F238E27FC236}">
                <a16:creationId xmlns:a16="http://schemas.microsoft.com/office/drawing/2014/main" id="{A6F5ADFC-F95F-43A1-9A3B-6902CAE108A6}"/>
              </a:ext>
            </a:extLst>
          </p:cNvPr>
          <p:cNvSpPr>
            <a:spLocks noGrp="1"/>
          </p:cNvSpPr>
          <p:nvPr>
            <p:ph idx="1"/>
          </p:nvPr>
        </p:nvSpPr>
        <p:spPr>
          <a:xfrm>
            <a:off x="1104900" y="1600200"/>
            <a:ext cx="9982200" cy="4688305"/>
          </a:xfrm>
        </p:spPr>
        <p:txBody>
          <a:bodyPr>
            <a:normAutofit lnSpcReduction="10000"/>
          </a:bodyPr>
          <a:lstStyle/>
          <a:p>
            <a:r>
              <a:rPr lang="ja-JP" altLang="en-US" sz="3600" dirty="0"/>
              <a:t> アプリ開発</a:t>
            </a:r>
            <a:endParaRPr lang="en-US" altLang="ja-JP" sz="3600" dirty="0"/>
          </a:p>
          <a:p>
            <a:pPr lvl="1"/>
            <a:r>
              <a:rPr lang="ja-JP" altLang="en-US" sz="2800" dirty="0"/>
              <a:t> </a:t>
            </a:r>
            <a:r>
              <a:rPr lang="en-US" altLang="ja-JP" sz="2800" dirty="0"/>
              <a:t>Android</a:t>
            </a:r>
            <a:r>
              <a:rPr lang="ja-JP" altLang="en-US" sz="2800" dirty="0"/>
              <a:t>アプリ</a:t>
            </a:r>
            <a:endParaRPr lang="en-US" altLang="ja-JP" sz="2800" dirty="0"/>
          </a:p>
          <a:p>
            <a:pPr marL="457200" lvl="1" indent="0">
              <a:buNone/>
            </a:pPr>
            <a:r>
              <a:rPr lang="en-US" altLang="ja-JP" sz="2800" dirty="0"/>
              <a:t>    (</a:t>
            </a:r>
            <a:r>
              <a:rPr lang="en-US" altLang="ja-JP" sz="2800" dirty="0" err="1"/>
              <a:t>IDE:Android</a:t>
            </a:r>
            <a:r>
              <a:rPr lang="ja-JP" altLang="en-US" sz="2800" dirty="0"/>
              <a:t> </a:t>
            </a:r>
            <a:r>
              <a:rPr lang="en-US" altLang="ja-JP" sz="2800" dirty="0"/>
              <a:t>studio</a:t>
            </a:r>
            <a:r>
              <a:rPr lang="ja-JP" altLang="en-US" sz="2800" dirty="0" err="1"/>
              <a:t>，</a:t>
            </a:r>
            <a:r>
              <a:rPr lang="ja-JP" altLang="en-US" sz="2800" dirty="0"/>
              <a:t>言語</a:t>
            </a:r>
            <a:r>
              <a:rPr lang="en-US" altLang="ja-JP" sz="2800" dirty="0"/>
              <a:t>:</a:t>
            </a:r>
            <a:r>
              <a:rPr lang="en-US" altLang="ja-JP" sz="2800" dirty="0" err="1"/>
              <a:t>Kotlin</a:t>
            </a:r>
            <a:r>
              <a:rPr lang="en-US" altLang="ja-JP" sz="2800" dirty="0"/>
              <a:t>)</a:t>
            </a:r>
          </a:p>
          <a:p>
            <a:pPr lvl="1"/>
            <a:r>
              <a:rPr lang="en-US" altLang="ja-JP" sz="2800" dirty="0"/>
              <a:t> Google </a:t>
            </a:r>
            <a:r>
              <a:rPr lang="en-US" altLang="ja-JP" sz="2800" dirty="0" err="1"/>
              <a:t>Calender</a:t>
            </a:r>
            <a:r>
              <a:rPr lang="en-US" altLang="ja-JP" sz="2800" dirty="0"/>
              <a:t> API (</a:t>
            </a:r>
            <a:r>
              <a:rPr lang="ja-JP" altLang="en-US" sz="2800" dirty="0"/>
              <a:t>言語</a:t>
            </a:r>
            <a:r>
              <a:rPr lang="en-US" altLang="ja-JP" sz="2800" dirty="0"/>
              <a:t>: PHP)</a:t>
            </a:r>
          </a:p>
          <a:p>
            <a:pPr lvl="1"/>
            <a:endParaRPr lang="en-US" altLang="ja-JP" sz="1200" dirty="0"/>
          </a:p>
          <a:p>
            <a:r>
              <a:rPr lang="ja-JP" altLang="en-US" sz="3600" dirty="0"/>
              <a:t> タグ開発</a:t>
            </a:r>
            <a:endParaRPr lang="en-US" altLang="ja-JP" sz="3600" dirty="0"/>
          </a:p>
          <a:p>
            <a:pPr lvl="1"/>
            <a:r>
              <a:rPr lang="en-US" altLang="ja-JP" sz="2800" dirty="0"/>
              <a:t> Arduino </a:t>
            </a:r>
            <a:r>
              <a:rPr lang="en-US" altLang="ja-JP" sz="2800" dirty="0" err="1"/>
              <a:t>nano</a:t>
            </a:r>
            <a:r>
              <a:rPr lang="en-US" altLang="ja-JP" sz="2800" dirty="0"/>
              <a:t> (</a:t>
            </a:r>
            <a:r>
              <a:rPr lang="ja-JP" altLang="en-US" sz="2800" dirty="0"/>
              <a:t>言語</a:t>
            </a:r>
            <a:r>
              <a:rPr lang="en-US" altLang="ja-JP" sz="2800" dirty="0"/>
              <a:t>: C++)</a:t>
            </a:r>
          </a:p>
          <a:p>
            <a:pPr lvl="1"/>
            <a:r>
              <a:rPr lang="ja-JP" altLang="en-US" sz="2800" dirty="0"/>
              <a:t> </a:t>
            </a:r>
            <a:r>
              <a:rPr lang="en-US" altLang="ja-JP" sz="2800" dirty="0"/>
              <a:t>ESP32</a:t>
            </a:r>
            <a:r>
              <a:rPr lang="ja-JP" altLang="en-US" sz="2800" dirty="0"/>
              <a:t>　</a:t>
            </a:r>
            <a:endParaRPr lang="en-US" altLang="ja-JP" sz="2800" dirty="0"/>
          </a:p>
          <a:p>
            <a:pPr marL="457200" lvl="1" indent="0">
              <a:buNone/>
            </a:pPr>
            <a:r>
              <a:rPr lang="en-US" altLang="ja-JP" sz="2800" dirty="0"/>
              <a:t>    (IDE: ESP-IDF</a:t>
            </a:r>
            <a:r>
              <a:rPr lang="ja-JP" altLang="en-US" sz="2800" dirty="0" err="1"/>
              <a:t>，</a:t>
            </a:r>
            <a:r>
              <a:rPr lang="ja-JP" altLang="en-US" sz="2800" dirty="0"/>
              <a:t>言語</a:t>
            </a:r>
            <a:r>
              <a:rPr lang="en-US" altLang="ja-JP" sz="2800" dirty="0"/>
              <a:t>: C++)</a:t>
            </a:r>
          </a:p>
          <a:p>
            <a:pPr lvl="1"/>
            <a:r>
              <a:rPr lang="ja-JP" altLang="en-US" sz="2800" dirty="0"/>
              <a:t> 基板作成 </a:t>
            </a:r>
            <a:r>
              <a:rPr lang="en-US" altLang="ja-JP" sz="2800" dirty="0"/>
              <a:t>(</a:t>
            </a:r>
            <a:r>
              <a:rPr lang="en-US" altLang="ja-JP" sz="2800" dirty="0" err="1"/>
              <a:t>KiCad</a:t>
            </a:r>
            <a:r>
              <a:rPr lang="en-US" altLang="ja-JP" sz="2800" dirty="0"/>
              <a:t>)</a:t>
            </a:r>
          </a:p>
          <a:p>
            <a:pPr lvl="1"/>
            <a:endParaRPr lang="en-US" altLang="ja-JP" sz="2400" b="1" dirty="0"/>
          </a:p>
        </p:txBody>
      </p:sp>
      <p:pic>
        <p:nvPicPr>
          <p:cNvPr id="6" name="図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737" y1="75253" x2="43416" y2="47980"/>
                        <a14:foregroundMark x1="43416" y1="47980" x2="52675" y2="25758"/>
                        <a14:foregroundMark x1="47325" y1="83333" x2="55761" y2="83333"/>
                        <a14:foregroundMark x1="63992" y1="68687" x2="74074" y2="58586"/>
                        <a14:foregroundMark x1="74074" y1="46970" x2="75103" y2="79293"/>
                        <a14:foregroundMark x1="67078" y1="43939" x2="72840" y2="46970"/>
                        <a14:foregroundMark x1="82922" y1="83333" x2="84362" y2="43939"/>
                        <a14:foregroundMark x1="95267" y1="30808" x2="95267" y2="80303"/>
                      </a14:backgroundRemoval>
                    </a14:imgEffect>
                  </a14:imgLayer>
                </a14:imgProps>
              </a:ext>
              <a:ext uri="{28A0092B-C50C-407E-A947-70E740481C1C}">
                <a14:useLocalDpi xmlns:a14="http://schemas.microsoft.com/office/drawing/2010/main" val="0"/>
              </a:ext>
            </a:extLst>
          </a:blip>
          <a:stretch>
            <a:fillRect/>
          </a:stretch>
        </p:blipFill>
        <p:spPr>
          <a:xfrm>
            <a:off x="9296400" y="5568331"/>
            <a:ext cx="2502670" cy="1019606"/>
          </a:xfrm>
          <a:prstGeom prst="rect">
            <a:avLst/>
          </a:prstGeom>
        </p:spPr>
      </p:pic>
      <p:pic>
        <p:nvPicPr>
          <p:cNvPr id="8" name="図 7"/>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foregroundMark x1="42534" y1="17982" x2="70136" y2="38596"/>
                        <a14:foregroundMark x1="57466" y1="11404" x2="78733" y2="33772"/>
                        <a14:foregroundMark x1="29412" y1="57456" x2="34389" y2="56140"/>
                        <a14:foregroundMark x1="19457" y1="82895" x2="22624" y2="83333"/>
                        <a14:foregroundMark x1="27602" y1="82456" x2="30317" y2="83772"/>
                        <a14:foregroundMark x1="33937" y1="82895" x2="35747" y2="82456"/>
                        <a14:foregroundMark x1="43439" y1="82895" x2="44796" y2="83772"/>
                        <a14:foregroundMark x1="49321" y1="83772" x2="48869" y2="81579"/>
                        <a14:foregroundMark x1="58371" y1="82895" x2="58371" y2="82895"/>
                        <a14:foregroundMark x1="68326" y1="83772" x2="68326" y2="83772"/>
                        <a14:foregroundMark x1="71493" y1="83772" x2="71493" y2="83772"/>
                        <a14:foregroundMark x1="75566" y1="83772" x2="75566" y2="83772"/>
                      </a14:backgroundRemoval>
                    </a14:imgEffect>
                  </a14:imgLayer>
                </a14:imgProps>
              </a:ext>
              <a:ext uri="{28A0092B-C50C-407E-A947-70E740481C1C}">
                <a14:useLocalDpi xmlns:a14="http://schemas.microsoft.com/office/drawing/2010/main" val="0"/>
              </a:ext>
            </a:extLst>
          </a:blip>
          <a:srcRect l="11509" t="8789" r="14735" b="10508"/>
          <a:stretch/>
        </p:blipFill>
        <p:spPr>
          <a:xfrm>
            <a:off x="7591643" y="5032967"/>
            <a:ext cx="1410127" cy="1591801"/>
          </a:xfrm>
          <a:prstGeom prst="rect">
            <a:avLst/>
          </a:prstGeom>
        </p:spPr>
      </p:pic>
      <p:pic>
        <p:nvPicPr>
          <p:cNvPr id="10" name="図 9"/>
          <p:cNvPicPr>
            <a:picLocks noChangeAspect="1"/>
          </p:cNvPicPr>
          <p:nvPr/>
        </p:nvPicPr>
        <p:blipFill rotWithShape="1">
          <a:blip r:embed="rId7">
            <a:extLst>
              <a:ext uri="{28A0092B-C50C-407E-A947-70E740481C1C}">
                <a14:useLocalDpi xmlns:a14="http://schemas.microsoft.com/office/drawing/2010/main" val="0"/>
              </a:ext>
            </a:extLst>
          </a:blip>
          <a:srcRect l="7960" t="14158" r="60563" b="10267"/>
          <a:stretch/>
        </p:blipFill>
        <p:spPr>
          <a:xfrm>
            <a:off x="10268682" y="914400"/>
            <a:ext cx="1385010" cy="1418791"/>
          </a:xfrm>
          <a:prstGeom prst="roundRect">
            <a:avLst>
              <a:gd name="adj" fmla="val 27381"/>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2983" y="3603541"/>
            <a:ext cx="1757841" cy="1765689"/>
          </a:xfrm>
          <a:prstGeom prst="ellipse">
            <a:avLst/>
          </a:prstGeom>
        </p:spPr>
      </p:pic>
      <p:pic>
        <p:nvPicPr>
          <p:cNvPr id="4" name="図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4231" y="2412830"/>
            <a:ext cx="3268157" cy="725122"/>
          </a:xfrm>
          <a:prstGeom prst="rect">
            <a:avLst/>
          </a:prstGeom>
        </p:spPr>
      </p:pic>
    </p:spTree>
    <p:extLst>
      <p:ext uri="{BB962C8B-B14F-4D97-AF65-F5344CB8AC3E}">
        <p14:creationId xmlns:p14="http://schemas.microsoft.com/office/powerpoint/2010/main" val="246685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4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4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7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開発プラン</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4" name="楕円 3"/>
          <p:cNvSpPr/>
          <p:nvPr/>
        </p:nvSpPr>
        <p:spPr>
          <a:xfrm>
            <a:off x="148429" y="1359692"/>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2"/>
                </a:solidFill>
              </a:rPr>
              <a:t>試作用の</a:t>
            </a:r>
            <a:endParaRPr kumimoji="1" lang="en-US" altLang="ja-JP" sz="3200" dirty="0">
              <a:solidFill>
                <a:schemeClr val="tx2"/>
              </a:solidFill>
            </a:endParaRPr>
          </a:p>
          <a:p>
            <a:pPr algn="ctr"/>
            <a:r>
              <a:rPr kumimoji="1" lang="ja-JP" altLang="en-US" sz="3200" dirty="0">
                <a:solidFill>
                  <a:schemeClr val="tx2"/>
                </a:solidFill>
              </a:rPr>
              <a:t>部品購入</a:t>
            </a:r>
            <a:endParaRPr kumimoji="1" lang="en-US" altLang="ja-JP" sz="3200" dirty="0">
              <a:solidFill>
                <a:schemeClr val="tx2"/>
              </a:solidFill>
            </a:endParaRPr>
          </a:p>
          <a:p>
            <a:pPr algn="ctr"/>
            <a:r>
              <a:rPr kumimoji="1" lang="ja-JP" altLang="en-US" sz="3200" dirty="0">
                <a:solidFill>
                  <a:schemeClr val="tx2"/>
                </a:solidFill>
              </a:rPr>
              <a:t>環境導入</a:t>
            </a:r>
            <a:endParaRPr kumimoji="1" lang="en-US" altLang="ja-JP" sz="3200" dirty="0">
              <a:solidFill>
                <a:schemeClr val="tx2"/>
              </a:solidFill>
            </a:endParaRPr>
          </a:p>
        </p:txBody>
      </p:sp>
      <p:sp>
        <p:nvSpPr>
          <p:cNvPr id="7" name="楕円 6"/>
          <p:cNvSpPr/>
          <p:nvPr/>
        </p:nvSpPr>
        <p:spPr>
          <a:xfrm>
            <a:off x="1898051" y="3512342"/>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ESP</a:t>
            </a:r>
            <a:r>
              <a:rPr kumimoji="1" lang="ja-JP" altLang="en-US" sz="3200" dirty="0">
                <a:solidFill>
                  <a:schemeClr val="tx2"/>
                </a:solidFill>
              </a:rPr>
              <a:t>⇆</a:t>
            </a:r>
            <a:r>
              <a:rPr kumimoji="1" lang="en-US" altLang="ja-JP" sz="3200" dirty="0">
                <a:solidFill>
                  <a:schemeClr val="tx2"/>
                </a:solidFill>
              </a:rPr>
              <a:t>ESP</a:t>
            </a:r>
          </a:p>
          <a:p>
            <a:pPr algn="ctr"/>
            <a:r>
              <a:rPr kumimoji="1" lang="en-US" altLang="ja-JP" sz="3200" dirty="0">
                <a:solidFill>
                  <a:schemeClr val="tx2"/>
                </a:solidFill>
              </a:rPr>
              <a:t>ESP</a:t>
            </a:r>
            <a:r>
              <a:rPr kumimoji="1" lang="ja-JP" altLang="en-US" sz="3200" dirty="0">
                <a:solidFill>
                  <a:schemeClr val="tx2"/>
                </a:solidFill>
              </a:rPr>
              <a:t>⇆</a:t>
            </a:r>
            <a:r>
              <a:rPr kumimoji="1" lang="en-US" altLang="ja-JP" sz="3200" dirty="0">
                <a:solidFill>
                  <a:schemeClr val="tx2"/>
                </a:solidFill>
              </a:rPr>
              <a:t>App</a:t>
            </a:r>
          </a:p>
          <a:p>
            <a:pPr algn="ctr"/>
            <a:r>
              <a:rPr kumimoji="1" lang="en-US" altLang="ja-JP" sz="3200" dirty="0">
                <a:solidFill>
                  <a:schemeClr val="tx2"/>
                </a:solidFill>
              </a:rPr>
              <a:t>BLE</a:t>
            </a:r>
          </a:p>
          <a:p>
            <a:pPr algn="ctr"/>
            <a:r>
              <a:rPr kumimoji="1" lang="ja-JP" altLang="en-US" sz="3200" dirty="0">
                <a:solidFill>
                  <a:schemeClr val="tx2"/>
                </a:solidFill>
              </a:rPr>
              <a:t>通信テスト</a:t>
            </a:r>
            <a:endParaRPr kumimoji="1" lang="en-US" altLang="ja-JP" sz="3200" dirty="0">
              <a:solidFill>
                <a:schemeClr val="tx2"/>
              </a:solidFill>
            </a:endParaRPr>
          </a:p>
        </p:txBody>
      </p:sp>
      <p:sp>
        <p:nvSpPr>
          <p:cNvPr id="6" name="楕円 5"/>
          <p:cNvSpPr/>
          <p:nvPr/>
        </p:nvSpPr>
        <p:spPr>
          <a:xfrm>
            <a:off x="3611556" y="1359692"/>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Google </a:t>
            </a:r>
            <a:r>
              <a:rPr kumimoji="1" lang="en-US" altLang="ja-JP" sz="3200" dirty="0" err="1">
                <a:solidFill>
                  <a:schemeClr val="tx2"/>
                </a:solidFill>
              </a:rPr>
              <a:t>Calender</a:t>
            </a:r>
            <a:r>
              <a:rPr kumimoji="1" lang="ja-JP" altLang="en-US" sz="3200" dirty="0">
                <a:solidFill>
                  <a:schemeClr val="tx2"/>
                </a:solidFill>
              </a:rPr>
              <a:t>　</a:t>
            </a:r>
            <a:r>
              <a:rPr kumimoji="1" lang="en-US" altLang="ja-JP" sz="3200" dirty="0">
                <a:solidFill>
                  <a:schemeClr val="tx2"/>
                </a:solidFill>
              </a:rPr>
              <a:t>API</a:t>
            </a:r>
          </a:p>
          <a:p>
            <a:pPr algn="ctr"/>
            <a:r>
              <a:rPr kumimoji="1" lang="ja-JP" altLang="en-US" sz="3200" dirty="0">
                <a:solidFill>
                  <a:schemeClr val="tx2"/>
                </a:solidFill>
              </a:rPr>
              <a:t>との同期</a:t>
            </a:r>
            <a:endParaRPr kumimoji="1" lang="en-US" altLang="ja-JP" sz="3200" dirty="0">
              <a:solidFill>
                <a:schemeClr val="tx2"/>
              </a:solidFill>
            </a:endParaRPr>
          </a:p>
        </p:txBody>
      </p:sp>
      <p:sp>
        <p:nvSpPr>
          <p:cNvPr id="8" name="楕円 7"/>
          <p:cNvSpPr/>
          <p:nvPr/>
        </p:nvSpPr>
        <p:spPr>
          <a:xfrm>
            <a:off x="5361178" y="3512341"/>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2"/>
                </a:solidFill>
              </a:rPr>
              <a:t>アプリ</a:t>
            </a:r>
            <a:endParaRPr kumimoji="1" lang="en-US" altLang="ja-JP" sz="3200" dirty="0">
              <a:solidFill>
                <a:schemeClr val="tx2"/>
              </a:solidFill>
            </a:endParaRPr>
          </a:p>
          <a:p>
            <a:pPr algn="ctr"/>
            <a:r>
              <a:rPr kumimoji="1" lang="ja-JP" altLang="en-US" sz="3200" dirty="0">
                <a:solidFill>
                  <a:schemeClr val="tx2"/>
                </a:solidFill>
              </a:rPr>
              <a:t>　</a:t>
            </a:r>
            <a:r>
              <a:rPr kumimoji="1" lang="en-US" altLang="ja-JP" sz="3200" dirty="0">
                <a:solidFill>
                  <a:schemeClr val="tx2"/>
                </a:solidFill>
              </a:rPr>
              <a:t>&amp;</a:t>
            </a:r>
            <a:r>
              <a:rPr kumimoji="1" lang="ja-JP" altLang="en-US" sz="3200" dirty="0">
                <a:solidFill>
                  <a:schemeClr val="tx2"/>
                </a:solidFill>
              </a:rPr>
              <a:t>タグ</a:t>
            </a:r>
            <a:endParaRPr kumimoji="1" lang="en-US" altLang="ja-JP" sz="3200" dirty="0">
              <a:solidFill>
                <a:schemeClr val="tx2"/>
              </a:solidFill>
            </a:endParaRPr>
          </a:p>
          <a:p>
            <a:pPr algn="ctr"/>
            <a:r>
              <a:rPr kumimoji="1" lang="ja-JP" altLang="en-US" sz="3200" dirty="0">
                <a:solidFill>
                  <a:schemeClr val="tx2"/>
                </a:solidFill>
              </a:rPr>
              <a:t>試作</a:t>
            </a:r>
            <a:r>
              <a:rPr kumimoji="1" lang="en-US" altLang="ja-JP" sz="3200" dirty="0">
                <a:solidFill>
                  <a:schemeClr val="tx2"/>
                </a:solidFill>
              </a:rPr>
              <a:t>Ver.0.0</a:t>
            </a:r>
          </a:p>
        </p:txBody>
      </p:sp>
      <p:sp>
        <p:nvSpPr>
          <p:cNvPr id="9" name="楕円 8"/>
          <p:cNvSpPr/>
          <p:nvPr/>
        </p:nvSpPr>
        <p:spPr>
          <a:xfrm>
            <a:off x="7074683" y="1359691"/>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2"/>
                </a:solidFill>
              </a:rPr>
              <a:t>小型化</a:t>
            </a:r>
            <a:endParaRPr kumimoji="1" lang="en-US" altLang="ja-JP" sz="3200" dirty="0">
              <a:solidFill>
                <a:schemeClr val="tx2"/>
              </a:solidFill>
            </a:endParaRPr>
          </a:p>
          <a:p>
            <a:pPr algn="ctr"/>
            <a:r>
              <a:rPr kumimoji="1" lang="ja-JP" altLang="en-US" sz="3200" dirty="0">
                <a:solidFill>
                  <a:schemeClr val="tx2"/>
                </a:solidFill>
              </a:rPr>
              <a:t>省電力化</a:t>
            </a:r>
            <a:endParaRPr kumimoji="1" lang="en-US" altLang="ja-JP" sz="3200" dirty="0">
              <a:solidFill>
                <a:schemeClr val="tx2"/>
              </a:solidFill>
            </a:endParaRPr>
          </a:p>
          <a:p>
            <a:pPr algn="ctr"/>
            <a:r>
              <a:rPr kumimoji="1" lang="ja-JP" altLang="en-US" sz="3200" dirty="0">
                <a:solidFill>
                  <a:schemeClr val="tx2"/>
                </a:solidFill>
              </a:rPr>
              <a:t>基板作成</a:t>
            </a:r>
            <a:endParaRPr kumimoji="1" lang="en-US" altLang="ja-JP" sz="3200" dirty="0">
              <a:solidFill>
                <a:schemeClr val="tx2"/>
              </a:solidFill>
            </a:endParaRPr>
          </a:p>
          <a:p>
            <a:pPr algn="ctr"/>
            <a:r>
              <a:rPr kumimoji="1" lang="en-US" altLang="ja-JP" sz="3200" dirty="0">
                <a:solidFill>
                  <a:schemeClr val="tx2"/>
                </a:solidFill>
              </a:rPr>
              <a:t>Ver.1.0</a:t>
            </a:r>
          </a:p>
        </p:txBody>
      </p:sp>
      <p:sp>
        <p:nvSpPr>
          <p:cNvPr id="10" name="楕円 9"/>
          <p:cNvSpPr/>
          <p:nvPr/>
        </p:nvSpPr>
        <p:spPr>
          <a:xfrm>
            <a:off x="8824305" y="3512341"/>
            <a:ext cx="3231360" cy="3231360"/>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2"/>
                </a:solidFill>
              </a:rPr>
              <a:t>機械学習</a:t>
            </a:r>
            <a:endParaRPr kumimoji="1" lang="en-US" altLang="ja-JP" sz="3200" dirty="0">
              <a:solidFill>
                <a:schemeClr val="tx2"/>
              </a:solidFill>
            </a:endParaRPr>
          </a:p>
          <a:p>
            <a:pPr algn="ctr"/>
            <a:r>
              <a:rPr kumimoji="1" lang="ja-JP" altLang="en-US" sz="3200" dirty="0">
                <a:solidFill>
                  <a:schemeClr val="tx2"/>
                </a:solidFill>
              </a:rPr>
              <a:t>による</a:t>
            </a:r>
            <a:endParaRPr kumimoji="1" lang="en-US" altLang="ja-JP" sz="3200" dirty="0">
              <a:solidFill>
                <a:schemeClr val="tx2"/>
              </a:solidFill>
            </a:endParaRPr>
          </a:p>
          <a:p>
            <a:pPr algn="ctr"/>
            <a:r>
              <a:rPr kumimoji="1" lang="ja-JP" altLang="en-US" sz="3200" dirty="0">
                <a:solidFill>
                  <a:schemeClr val="tx2"/>
                </a:solidFill>
              </a:rPr>
              <a:t>学習計画</a:t>
            </a:r>
            <a:endParaRPr kumimoji="1" lang="en-US" altLang="ja-JP" sz="3200" dirty="0">
              <a:solidFill>
                <a:schemeClr val="tx2"/>
              </a:solidFill>
            </a:endParaRPr>
          </a:p>
          <a:p>
            <a:pPr algn="ctr"/>
            <a:r>
              <a:rPr kumimoji="1" lang="ja-JP" altLang="en-US" sz="3200" dirty="0">
                <a:solidFill>
                  <a:schemeClr val="tx2"/>
                </a:solidFill>
              </a:rPr>
              <a:t>システム</a:t>
            </a:r>
            <a:endParaRPr kumimoji="1" lang="en-US" altLang="ja-JP" sz="3200" dirty="0">
              <a:solidFill>
                <a:schemeClr val="tx2"/>
              </a:solidFill>
            </a:endParaRPr>
          </a:p>
          <a:p>
            <a:pPr algn="ctr"/>
            <a:r>
              <a:rPr kumimoji="1" lang="en-US" altLang="ja-JP" sz="3200" dirty="0">
                <a:solidFill>
                  <a:schemeClr val="tx2"/>
                </a:solidFill>
              </a:rPr>
              <a:t>Ver.2.0</a:t>
            </a:r>
          </a:p>
        </p:txBody>
      </p:sp>
      <p:sp>
        <p:nvSpPr>
          <p:cNvPr id="12" name="楕円 11">
            <a:extLst>
              <a:ext uri="{FF2B5EF4-FFF2-40B4-BE49-F238E27FC236}">
                <a16:creationId xmlns:a16="http://schemas.microsoft.com/office/drawing/2014/main" id="{698C25AB-E9E8-4DA3-8052-ED59CF8AB946}"/>
              </a:ext>
            </a:extLst>
          </p:cNvPr>
          <p:cNvSpPr/>
          <p:nvPr/>
        </p:nvSpPr>
        <p:spPr>
          <a:xfrm>
            <a:off x="148429" y="1426525"/>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2</a:t>
            </a:r>
            <a:r>
              <a:rPr kumimoji="1" lang="ja-JP" altLang="en-US" sz="3200" dirty="0">
                <a:solidFill>
                  <a:schemeClr val="tx2"/>
                </a:solidFill>
              </a:rPr>
              <a:t>日</a:t>
            </a:r>
            <a:endParaRPr kumimoji="1" lang="en-US" altLang="ja-JP" sz="3200" dirty="0">
              <a:solidFill>
                <a:schemeClr val="tx2"/>
              </a:solidFill>
            </a:endParaRPr>
          </a:p>
        </p:txBody>
      </p:sp>
      <p:sp>
        <p:nvSpPr>
          <p:cNvPr id="13" name="楕円 12">
            <a:extLst>
              <a:ext uri="{FF2B5EF4-FFF2-40B4-BE49-F238E27FC236}">
                <a16:creationId xmlns:a16="http://schemas.microsoft.com/office/drawing/2014/main" id="{52C26A0C-B031-4314-B3A1-451A242039F8}"/>
              </a:ext>
            </a:extLst>
          </p:cNvPr>
          <p:cNvSpPr/>
          <p:nvPr/>
        </p:nvSpPr>
        <p:spPr>
          <a:xfrm>
            <a:off x="1898051" y="3512341"/>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1</a:t>
            </a:r>
            <a:r>
              <a:rPr kumimoji="1" lang="ja-JP" altLang="en-US" sz="3200" dirty="0">
                <a:solidFill>
                  <a:schemeClr val="tx2"/>
                </a:solidFill>
              </a:rPr>
              <a:t>週</a:t>
            </a:r>
            <a:endParaRPr kumimoji="1" lang="en-US" altLang="ja-JP" sz="3200" dirty="0">
              <a:solidFill>
                <a:schemeClr val="tx2"/>
              </a:solidFill>
            </a:endParaRPr>
          </a:p>
        </p:txBody>
      </p:sp>
      <p:sp>
        <p:nvSpPr>
          <p:cNvPr id="14" name="楕円 13">
            <a:extLst>
              <a:ext uri="{FF2B5EF4-FFF2-40B4-BE49-F238E27FC236}">
                <a16:creationId xmlns:a16="http://schemas.microsoft.com/office/drawing/2014/main" id="{D7DB0FF3-8678-4425-AB3E-B9635F05DCF8}"/>
              </a:ext>
            </a:extLst>
          </p:cNvPr>
          <p:cNvSpPr/>
          <p:nvPr/>
        </p:nvSpPr>
        <p:spPr>
          <a:xfrm>
            <a:off x="3611556" y="1426525"/>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3</a:t>
            </a:r>
            <a:r>
              <a:rPr kumimoji="1" lang="ja-JP" altLang="en-US" sz="3200" dirty="0">
                <a:solidFill>
                  <a:schemeClr val="tx2"/>
                </a:solidFill>
              </a:rPr>
              <a:t>日</a:t>
            </a:r>
            <a:endParaRPr kumimoji="1" lang="en-US" altLang="ja-JP" sz="3200" dirty="0">
              <a:solidFill>
                <a:schemeClr val="tx2"/>
              </a:solidFill>
            </a:endParaRPr>
          </a:p>
        </p:txBody>
      </p:sp>
      <p:sp>
        <p:nvSpPr>
          <p:cNvPr id="15" name="楕円 14">
            <a:extLst>
              <a:ext uri="{FF2B5EF4-FFF2-40B4-BE49-F238E27FC236}">
                <a16:creationId xmlns:a16="http://schemas.microsoft.com/office/drawing/2014/main" id="{EE86786E-1365-4EE1-81B2-C8709C9D14D6}"/>
              </a:ext>
            </a:extLst>
          </p:cNvPr>
          <p:cNvSpPr/>
          <p:nvPr/>
        </p:nvSpPr>
        <p:spPr>
          <a:xfrm>
            <a:off x="5361178" y="3515672"/>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2</a:t>
            </a:r>
            <a:r>
              <a:rPr kumimoji="1" lang="ja-JP" altLang="en-US" sz="3200" dirty="0">
                <a:solidFill>
                  <a:schemeClr val="tx2"/>
                </a:solidFill>
              </a:rPr>
              <a:t>週</a:t>
            </a:r>
            <a:endParaRPr kumimoji="1" lang="en-US" altLang="ja-JP" sz="3200" dirty="0">
              <a:solidFill>
                <a:schemeClr val="tx2"/>
              </a:solidFill>
            </a:endParaRPr>
          </a:p>
        </p:txBody>
      </p:sp>
      <p:sp>
        <p:nvSpPr>
          <p:cNvPr id="16" name="楕円 15">
            <a:extLst>
              <a:ext uri="{FF2B5EF4-FFF2-40B4-BE49-F238E27FC236}">
                <a16:creationId xmlns:a16="http://schemas.microsoft.com/office/drawing/2014/main" id="{2C0CB4D1-40D6-42F8-8A2C-0948EE998B5B}"/>
              </a:ext>
            </a:extLst>
          </p:cNvPr>
          <p:cNvSpPr/>
          <p:nvPr/>
        </p:nvSpPr>
        <p:spPr>
          <a:xfrm>
            <a:off x="6596690" y="2914330"/>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1</a:t>
            </a:r>
            <a:r>
              <a:rPr kumimoji="1" lang="ja-JP" altLang="en-US" sz="3200" dirty="0">
                <a:solidFill>
                  <a:schemeClr val="tx2"/>
                </a:solidFill>
              </a:rPr>
              <a:t>週</a:t>
            </a:r>
            <a:endParaRPr kumimoji="1" lang="en-US" altLang="ja-JP" sz="3200" dirty="0">
              <a:solidFill>
                <a:schemeClr val="tx2"/>
              </a:solidFill>
            </a:endParaRPr>
          </a:p>
        </p:txBody>
      </p:sp>
      <p:sp>
        <p:nvSpPr>
          <p:cNvPr id="17" name="楕円 16">
            <a:extLst>
              <a:ext uri="{FF2B5EF4-FFF2-40B4-BE49-F238E27FC236}">
                <a16:creationId xmlns:a16="http://schemas.microsoft.com/office/drawing/2014/main" id="{F485F7C6-BEA5-4F9A-8213-070CFA4A4297}"/>
              </a:ext>
            </a:extLst>
          </p:cNvPr>
          <p:cNvSpPr/>
          <p:nvPr/>
        </p:nvSpPr>
        <p:spPr>
          <a:xfrm>
            <a:off x="8824305" y="3512341"/>
            <a:ext cx="146964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2"/>
                </a:solidFill>
              </a:rPr>
              <a:t>不明</a:t>
            </a:r>
            <a:endParaRPr kumimoji="1" lang="en-US" altLang="ja-JP" sz="3200" dirty="0">
              <a:solidFill>
                <a:schemeClr val="tx2"/>
              </a:solidFill>
            </a:endParaRPr>
          </a:p>
        </p:txBody>
      </p:sp>
      <p:sp>
        <p:nvSpPr>
          <p:cNvPr id="18" name="楕円 17">
            <a:extLst>
              <a:ext uri="{FF2B5EF4-FFF2-40B4-BE49-F238E27FC236}">
                <a16:creationId xmlns:a16="http://schemas.microsoft.com/office/drawing/2014/main" id="{CDC5877E-8CAC-436E-BBA0-C6C15978E96C}"/>
              </a:ext>
            </a:extLst>
          </p:cNvPr>
          <p:cNvSpPr/>
          <p:nvPr/>
        </p:nvSpPr>
        <p:spPr>
          <a:xfrm>
            <a:off x="7227083" y="1512091"/>
            <a:ext cx="1253814" cy="822962"/>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2"/>
                </a:solidFill>
              </a:rPr>
              <a:t>3</a:t>
            </a:r>
            <a:r>
              <a:rPr kumimoji="1" lang="ja-JP" altLang="en-US" sz="3200" dirty="0">
                <a:solidFill>
                  <a:schemeClr val="tx2"/>
                </a:solidFill>
              </a:rPr>
              <a:t>週</a:t>
            </a:r>
            <a:endParaRPr kumimoji="1" lang="en-US" altLang="ja-JP" sz="3200" dirty="0">
              <a:solidFill>
                <a:schemeClr val="tx2"/>
              </a:solidFill>
            </a:endParaRPr>
          </a:p>
        </p:txBody>
      </p:sp>
    </p:spTree>
    <p:extLst>
      <p:ext uri="{BB962C8B-B14F-4D97-AF65-F5344CB8AC3E}">
        <p14:creationId xmlns:p14="http://schemas.microsoft.com/office/powerpoint/2010/main" val="85773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25092" t="36709" r="29069" b="6644"/>
          <a:stretch/>
        </p:blipFill>
        <p:spPr>
          <a:xfrm>
            <a:off x="10533112" y="5286095"/>
            <a:ext cx="1357161" cy="1257857"/>
          </a:xfrm>
          <a:prstGeom prst="rect">
            <a:avLst/>
          </a:prstGeom>
          <a:effectLst>
            <a:softEdge rad="63500"/>
          </a:effectLst>
        </p:spPr>
      </p:pic>
      <p:pic>
        <p:nvPicPr>
          <p:cNvPr id="7" name="図 6"/>
          <p:cNvPicPr>
            <a:picLocks noChangeAspect="1"/>
          </p:cNvPicPr>
          <p:nvPr/>
        </p:nvPicPr>
        <p:blipFill rotWithShape="1">
          <a:blip r:embed="rId4" cstate="hqprint">
            <a:extLst>
              <a:ext uri="{28A0092B-C50C-407E-A947-70E740481C1C}">
                <a14:useLocalDpi xmlns:a14="http://schemas.microsoft.com/office/drawing/2010/main" val="0"/>
              </a:ext>
            </a:extLst>
          </a:blip>
          <a:srcRect l="21702" t="17003" r="10329" b="10295"/>
          <a:stretch/>
        </p:blipFill>
        <p:spPr>
          <a:xfrm>
            <a:off x="6629398" y="4972049"/>
            <a:ext cx="2646416" cy="1885951"/>
          </a:xfrm>
          <a:prstGeom prst="rect">
            <a:avLst/>
          </a:prstGeom>
          <a:effectLst>
            <a:softEdge rad="63500"/>
          </a:effectLst>
        </p:spPr>
      </p:pic>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l="24453" t="14815" b="3703"/>
          <a:stretch/>
        </p:blipFill>
        <p:spPr>
          <a:xfrm>
            <a:off x="8667751" y="-1"/>
            <a:ext cx="3524249" cy="3352800"/>
          </a:xfrm>
          <a:prstGeom prst="rect">
            <a:avLst/>
          </a:prstGeom>
          <a:effectLst>
            <a:softEdge rad="127000"/>
          </a:effectLst>
        </p:spPr>
      </p:pic>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ここが難しい</a:t>
            </a:r>
            <a:r>
              <a:rPr kumimoji="1" lang="en-US" altLang="ja-JP" sz="6000" dirty="0">
                <a:solidFill>
                  <a:sysClr val="windowText" lastClr="000000"/>
                </a:solidFill>
                <a:effectLst>
                  <a:outerShdw blurRad="50800" dist="38100" dir="5400000" algn="t" rotWithShape="0">
                    <a:prstClr val="black">
                      <a:alpha val="40000"/>
                    </a:prstClr>
                  </a:outerShdw>
                </a:effectLst>
              </a:rPr>
              <a:t>...</a:t>
            </a:r>
            <a:r>
              <a:rPr kumimoji="1" lang="ja-JP" altLang="en-US" sz="6000" dirty="0">
                <a:solidFill>
                  <a:sysClr val="windowText" lastClr="000000"/>
                </a:solidFill>
                <a:effectLst>
                  <a:outerShdw blurRad="50800" dist="38100" dir="5400000" algn="t" rotWithShape="0">
                    <a:prstClr val="black">
                      <a:alpha val="40000"/>
                    </a:prstClr>
                  </a:outerShdw>
                </a:effectLst>
              </a:rPr>
              <a:t> </a:t>
            </a:r>
            <a:r>
              <a:rPr kumimoji="1" lang="en-US" altLang="ja-JP" sz="1600" dirty="0">
                <a:solidFill>
                  <a:sysClr val="windowText" lastClr="000000"/>
                </a:solidFill>
                <a:effectLst>
                  <a:outerShdw blurRad="50800" dist="38100" dir="5400000" algn="t" rotWithShape="0">
                    <a:prstClr val="black">
                      <a:alpha val="40000"/>
                    </a:prstClr>
                  </a:outerShdw>
                </a:effectLst>
              </a:rPr>
              <a:t>(´</a:t>
            </a:r>
            <a:r>
              <a:rPr kumimoji="1" lang="ja-JP" altLang="en-US" sz="1600" dirty="0">
                <a:solidFill>
                  <a:sysClr val="windowText" lastClr="000000"/>
                </a:solidFill>
                <a:effectLst>
                  <a:outerShdw blurRad="50800" dist="38100" dir="5400000" algn="t" rotWithShape="0">
                    <a:prstClr val="black">
                      <a:alpha val="40000"/>
                    </a:prstClr>
                  </a:outerShdw>
                </a:effectLst>
              </a:rPr>
              <a:t>･</a:t>
            </a:r>
            <a:r>
              <a:rPr kumimoji="1" lang="en-US" altLang="ja-JP" sz="1600" dirty="0">
                <a:solidFill>
                  <a:sysClr val="windowText" lastClr="000000"/>
                </a:solidFill>
                <a:effectLst>
                  <a:outerShdw blurRad="50800" dist="38100" dir="5400000" algn="t" rotWithShape="0">
                    <a:prstClr val="black">
                      <a:alpha val="40000"/>
                    </a:prstClr>
                  </a:outerShdw>
                </a:effectLst>
              </a:rPr>
              <a:t>ω</a:t>
            </a:r>
            <a:r>
              <a:rPr kumimoji="1" lang="ja-JP" altLang="en-US" sz="1600" dirty="0">
                <a:solidFill>
                  <a:sysClr val="windowText" lastClr="000000"/>
                </a:solidFill>
                <a:effectLst>
                  <a:outerShdw blurRad="50800" dist="38100" dir="5400000" algn="t" rotWithShape="0">
                    <a:prstClr val="black">
                      <a:alpha val="40000"/>
                    </a:prstClr>
                  </a:outerShdw>
                </a:effectLst>
              </a:rPr>
              <a:t>･｀</a:t>
            </a:r>
            <a:r>
              <a:rPr kumimoji="1" lang="en-US" altLang="ja-JP" sz="1600" dirty="0">
                <a:solidFill>
                  <a:sysClr val="windowText" lastClr="000000"/>
                </a:solidFill>
                <a:effectLst>
                  <a:outerShdw blurRad="50800" dist="38100" dir="5400000" algn="t" rotWithShape="0">
                    <a:prstClr val="black">
                      <a:alpha val="40000"/>
                    </a:prstClr>
                  </a:outerShdw>
                </a:effectLst>
              </a:rPr>
              <a:t>)</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3" name="コンテンツ プレースホルダー 2">
            <a:extLst>
              <a:ext uri="{FF2B5EF4-FFF2-40B4-BE49-F238E27FC236}">
                <a16:creationId xmlns:a16="http://schemas.microsoft.com/office/drawing/2014/main" id="{A6F5ADFC-F95F-43A1-9A3B-6902CAE108A6}"/>
              </a:ext>
            </a:extLst>
          </p:cNvPr>
          <p:cNvSpPr>
            <a:spLocks noGrp="1"/>
          </p:cNvSpPr>
          <p:nvPr>
            <p:ph idx="1"/>
          </p:nvPr>
        </p:nvSpPr>
        <p:spPr>
          <a:xfrm>
            <a:off x="1162050" y="1619249"/>
            <a:ext cx="9982200" cy="4903631"/>
          </a:xfrm>
        </p:spPr>
        <p:txBody>
          <a:bodyPr>
            <a:normAutofit/>
          </a:bodyPr>
          <a:lstStyle/>
          <a:p>
            <a:r>
              <a:rPr lang="ja-JP" altLang="en-US" sz="3600" dirty="0"/>
              <a:t> </a:t>
            </a:r>
            <a:r>
              <a:rPr lang="en-US" altLang="ja-JP" sz="3600" dirty="0"/>
              <a:t>ESP</a:t>
            </a:r>
            <a:r>
              <a:rPr lang="ja-JP" altLang="en-US" sz="3600" dirty="0"/>
              <a:t>の</a:t>
            </a:r>
            <a:r>
              <a:rPr lang="en-US" altLang="ja-JP" sz="3600" dirty="0"/>
              <a:t>BLE</a:t>
            </a:r>
            <a:r>
              <a:rPr lang="ja-JP" altLang="en-US" sz="3600" dirty="0"/>
              <a:t>機能が完全ではない</a:t>
            </a:r>
            <a:endParaRPr lang="en-US" altLang="ja-JP" sz="1800" dirty="0"/>
          </a:p>
          <a:p>
            <a:r>
              <a:rPr lang="ja-JP" altLang="en-US" sz="3600" dirty="0"/>
              <a:t> ファイルボックスのサイズは自由にしたい</a:t>
            </a:r>
            <a:endParaRPr lang="en-US" altLang="ja-JP" sz="3600" dirty="0"/>
          </a:p>
          <a:p>
            <a:r>
              <a:rPr lang="ja-JP" altLang="en-US" sz="3600" dirty="0"/>
              <a:t> 学力の違いより勉強計画立案が困難</a:t>
            </a:r>
            <a:endParaRPr lang="en-US" altLang="ja-JP" sz="3600" dirty="0"/>
          </a:p>
          <a:p>
            <a:r>
              <a:rPr lang="ja-JP" altLang="en-US" sz="3600" dirty="0"/>
              <a:t> </a:t>
            </a:r>
            <a:r>
              <a:rPr lang="en-US" altLang="ja-JP" sz="3600" dirty="0"/>
              <a:t>Google </a:t>
            </a:r>
            <a:r>
              <a:rPr lang="en-US" altLang="ja-JP" sz="3600" dirty="0" err="1"/>
              <a:t>Calender</a:t>
            </a:r>
            <a:r>
              <a:rPr lang="ja-JP" altLang="en-US" sz="3600" dirty="0"/>
              <a:t>の文章形式の不自由性</a:t>
            </a:r>
            <a:endParaRPr lang="en-US" altLang="ja-JP" sz="3600" dirty="0"/>
          </a:p>
          <a:p>
            <a:r>
              <a:rPr lang="ja-JP" altLang="en-US" sz="3600" dirty="0"/>
              <a:t> 通信とバッテリーの問題で大型化</a:t>
            </a:r>
            <a:endParaRPr lang="en-US" altLang="ja-JP" sz="3600" dirty="0"/>
          </a:p>
          <a:p>
            <a:r>
              <a:rPr lang="ja-JP" altLang="en-US" sz="3600" dirty="0"/>
              <a:t> イベント登録の習慣が必要</a:t>
            </a:r>
            <a:endParaRPr lang="en-US" altLang="ja-JP" sz="3600" dirty="0"/>
          </a:p>
          <a:p>
            <a:pPr marL="0" indent="0">
              <a:buNone/>
            </a:pPr>
            <a:endParaRPr lang="en-US" altLang="ja-JP" sz="3600" dirty="0"/>
          </a:p>
        </p:txBody>
      </p:sp>
      <p:cxnSp>
        <p:nvCxnSpPr>
          <p:cNvPr id="10" name="直線矢印コネクタ 9"/>
          <p:cNvCxnSpPr>
            <a:stCxn id="7" idx="3"/>
            <a:endCxn id="8" idx="1"/>
          </p:cNvCxnSpPr>
          <p:nvPr/>
        </p:nvCxnSpPr>
        <p:spPr>
          <a:xfrm flipV="1">
            <a:off x="9275814" y="5915024"/>
            <a:ext cx="1257298" cy="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9275814" y="5463239"/>
            <a:ext cx="1154061" cy="461665"/>
          </a:xfrm>
          <a:prstGeom prst="rect">
            <a:avLst/>
          </a:prstGeom>
          <a:noFill/>
        </p:spPr>
        <p:txBody>
          <a:bodyPr wrap="square" rtlCol="0">
            <a:spAutoFit/>
          </a:bodyPr>
          <a:lstStyle/>
          <a:p>
            <a:r>
              <a:rPr kumimoji="1" lang="ja-JP" altLang="en-US" sz="2400" dirty="0"/>
              <a:t>小型化</a:t>
            </a:r>
          </a:p>
        </p:txBody>
      </p:sp>
    </p:spTree>
    <p:extLst>
      <p:ext uri="{BB962C8B-B14F-4D97-AF65-F5344CB8AC3E}">
        <p14:creationId xmlns:p14="http://schemas.microsoft.com/office/powerpoint/2010/main" val="321081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14A9C-FA1B-4D81-9503-7AB976380BAE}"/>
              </a:ext>
            </a:extLst>
          </p:cNvPr>
          <p:cNvSpPr>
            <a:spLocks noGrp="1"/>
          </p:cNvSpPr>
          <p:nvPr>
            <p:ph type="title"/>
          </p:nvPr>
        </p:nvSpPr>
        <p:spPr/>
        <p:txBody>
          <a:bodyPr/>
          <a:lstStyle/>
          <a:p>
            <a:r>
              <a:rPr kumimoji="1" lang="ja-JP" altLang="en-US" sz="6000" dirty="0">
                <a:solidFill>
                  <a:sysClr val="windowText" lastClr="000000"/>
                </a:solidFill>
                <a:effectLst>
                  <a:outerShdw blurRad="50800" dist="38100" dir="5400000" algn="t" rotWithShape="0">
                    <a:prstClr val="black">
                      <a:alpha val="40000"/>
                    </a:prstClr>
                  </a:outerShdw>
                </a:effectLst>
              </a:rPr>
              <a:t>実現すれば</a:t>
            </a:r>
            <a:r>
              <a:rPr kumimoji="1" lang="en-US" altLang="ja-JP" sz="6000" dirty="0">
                <a:solidFill>
                  <a:sysClr val="windowText" lastClr="000000"/>
                </a:solidFill>
                <a:effectLst>
                  <a:outerShdw blurRad="50800" dist="38100" dir="5400000" algn="t" rotWithShape="0">
                    <a:prstClr val="black">
                      <a:alpha val="40000"/>
                    </a:prstClr>
                  </a:outerShdw>
                </a:effectLst>
              </a:rPr>
              <a:t>...</a:t>
            </a:r>
            <a:endParaRPr kumimoji="1" lang="ja-JP" altLang="en-US" dirty="0">
              <a:solidFill>
                <a:sysClr val="windowText" lastClr="000000"/>
              </a:solidFill>
              <a:effectLst>
                <a:outerShdw blurRad="50800" dist="38100" dir="5400000" algn="t" rotWithShape="0">
                  <a:prstClr val="black">
                    <a:alpha val="40000"/>
                  </a:prstClr>
                </a:outerShdw>
              </a:effectLst>
            </a:endParaRPr>
          </a:p>
        </p:txBody>
      </p:sp>
      <p:sp>
        <p:nvSpPr>
          <p:cNvPr id="3" name="コンテンツ プレースホルダー 2">
            <a:extLst>
              <a:ext uri="{FF2B5EF4-FFF2-40B4-BE49-F238E27FC236}">
                <a16:creationId xmlns:a16="http://schemas.microsoft.com/office/drawing/2014/main" id="{A6F5ADFC-F95F-43A1-9A3B-6902CAE108A6}"/>
              </a:ext>
            </a:extLst>
          </p:cNvPr>
          <p:cNvSpPr>
            <a:spLocks noGrp="1"/>
          </p:cNvSpPr>
          <p:nvPr>
            <p:ph idx="1"/>
          </p:nvPr>
        </p:nvSpPr>
        <p:spPr/>
        <p:txBody>
          <a:bodyPr>
            <a:normAutofit/>
          </a:bodyPr>
          <a:lstStyle/>
          <a:p>
            <a:r>
              <a:rPr lang="ja-JP" altLang="en-US" sz="4400" dirty="0"/>
              <a:t> 常に意識する必要なし</a:t>
            </a:r>
            <a:endParaRPr lang="en-US" altLang="ja-JP" sz="4400" dirty="0"/>
          </a:p>
          <a:p>
            <a:r>
              <a:rPr lang="ja-JP" altLang="en-US" sz="4400" dirty="0"/>
              <a:t> コツコツ勉強</a:t>
            </a:r>
            <a:endParaRPr lang="en-US" altLang="ja-JP" sz="4400" dirty="0"/>
          </a:p>
          <a:p>
            <a:r>
              <a:rPr lang="ja-JP" altLang="en-US" sz="4400" dirty="0"/>
              <a:t> 準備，片付けの癖</a:t>
            </a:r>
            <a:endParaRPr lang="en-US" altLang="ja-JP" sz="4400" dirty="0"/>
          </a:p>
        </p:txBody>
      </p:sp>
      <p:pic>
        <p:nvPicPr>
          <p:cNvPr id="7" name="図 6">
            <a:extLst>
              <a:ext uri="{FF2B5EF4-FFF2-40B4-BE49-F238E27FC236}">
                <a16:creationId xmlns:a16="http://schemas.microsoft.com/office/drawing/2014/main" id="{DB3B94D7-4BCC-424E-8E34-6238198A7F89}"/>
              </a:ext>
            </a:extLst>
          </p:cNvPr>
          <p:cNvPicPr>
            <a:picLocks noChangeAspect="1"/>
          </p:cNvPicPr>
          <p:nvPr/>
        </p:nvPicPr>
        <p:blipFill rotWithShape="1">
          <a:blip r:embed="rId3">
            <a:extLst>
              <a:ext uri="{28A0092B-C50C-407E-A947-70E740481C1C}">
                <a14:useLocalDpi xmlns:a14="http://schemas.microsoft.com/office/drawing/2010/main" val="0"/>
              </a:ext>
            </a:extLst>
          </a:blip>
          <a:srcRect b="8759"/>
          <a:stretch/>
        </p:blipFill>
        <p:spPr>
          <a:xfrm>
            <a:off x="5244227" y="3966120"/>
            <a:ext cx="3411952" cy="2708394"/>
          </a:xfrm>
          <a:prstGeom prst="rect">
            <a:avLst/>
          </a:prstGeom>
          <a:effectLst>
            <a:softEdge rad="127000"/>
          </a:effectLst>
        </p:spPr>
      </p:pic>
      <p:sp>
        <p:nvSpPr>
          <p:cNvPr id="8" name="AutoShape 2" descr="ãéå¿µãã®ç»åæ¤ç´¢çµæ">
            <a:extLst>
              <a:ext uri="{FF2B5EF4-FFF2-40B4-BE49-F238E27FC236}">
                <a16:creationId xmlns:a16="http://schemas.microsoft.com/office/drawing/2014/main" id="{EF764383-BDF8-4119-8807-40A361512E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a:extLst>
              <a:ext uri="{FF2B5EF4-FFF2-40B4-BE49-F238E27FC236}">
                <a16:creationId xmlns:a16="http://schemas.microsoft.com/office/drawing/2014/main" id="{A49BA98A-FE09-466A-BB59-387002FAB490}"/>
              </a:ext>
            </a:extLst>
          </p:cNvPr>
          <p:cNvPicPr>
            <a:picLocks noChangeAspect="1"/>
          </p:cNvPicPr>
          <p:nvPr/>
        </p:nvPicPr>
        <p:blipFill rotWithShape="1">
          <a:blip r:embed="rId4">
            <a:extLst>
              <a:ext uri="{28A0092B-C50C-407E-A947-70E740481C1C}">
                <a14:useLocalDpi xmlns:a14="http://schemas.microsoft.com/office/drawing/2010/main" val="0"/>
              </a:ext>
            </a:extLst>
          </a:blip>
          <a:srcRect l="12224" r="10497" b="3832"/>
          <a:stretch/>
        </p:blipFill>
        <p:spPr>
          <a:xfrm>
            <a:off x="1200460" y="4095141"/>
            <a:ext cx="3232968" cy="2677229"/>
          </a:xfrm>
          <a:prstGeom prst="roundRect">
            <a:avLst>
              <a:gd name="adj" fmla="val 29250"/>
            </a:avLst>
          </a:prstGeom>
        </p:spPr>
      </p:pic>
      <p:pic>
        <p:nvPicPr>
          <p:cNvPr id="14" name="図 13">
            <a:extLst>
              <a:ext uri="{FF2B5EF4-FFF2-40B4-BE49-F238E27FC236}">
                <a16:creationId xmlns:a16="http://schemas.microsoft.com/office/drawing/2014/main" id="{90AD91DF-9C7B-4618-9425-8EB51042D6BF}"/>
              </a:ext>
            </a:extLst>
          </p:cNvPr>
          <p:cNvPicPr>
            <a:picLocks noChangeAspect="1"/>
          </p:cNvPicPr>
          <p:nvPr/>
        </p:nvPicPr>
        <p:blipFill rotWithShape="1">
          <a:blip r:embed="rId5">
            <a:extLst>
              <a:ext uri="{28A0092B-C50C-407E-A947-70E740481C1C}">
                <a14:useLocalDpi xmlns:a14="http://schemas.microsoft.com/office/drawing/2010/main" val="0"/>
              </a:ext>
            </a:extLst>
          </a:blip>
          <a:srcRect l="33362" r="9093" b="44232"/>
          <a:stretch/>
        </p:blipFill>
        <p:spPr>
          <a:xfrm>
            <a:off x="8414713" y="1703201"/>
            <a:ext cx="3474623" cy="2246596"/>
          </a:xfrm>
          <a:prstGeom prst="rect">
            <a:avLst/>
          </a:prstGeom>
          <a:effectLst>
            <a:softEdge rad="63500"/>
          </a:effectLst>
        </p:spPr>
      </p:pic>
      <p:sp>
        <p:nvSpPr>
          <p:cNvPr id="15" name="テキスト ボックス 14">
            <a:extLst>
              <a:ext uri="{FF2B5EF4-FFF2-40B4-BE49-F238E27FC236}">
                <a16:creationId xmlns:a16="http://schemas.microsoft.com/office/drawing/2014/main" id="{9B28D469-7ECC-4D84-9120-471341D20C30}"/>
              </a:ext>
            </a:extLst>
          </p:cNvPr>
          <p:cNvSpPr txBox="1"/>
          <p:nvPr/>
        </p:nvSpPr>
        <p:spPr>
          <a:xfrm>
            <a:off x="512550" y="3886200"/>
            <a:ext cx="1900265" cy="830997"/>
          </a:xfrm>
          <a:prstGeom prst="rect">
            <a:avLst/>
          </a:prstGeom>
          <a:noFill/>
        </p:spPr>
        <p:txBody>
          <a:bodyPr wrap="square" rtlCol="0">
            <a:spAutoFit/>
          </a:bodyPr>
          <a:lstStyle/>
          <a:p>
            <a:r>
              <a:rPr kumimoji="1" lang="ja-JP" altLang="en-US" sz="4800" dirty="0">
                <a:solidFill>
                  <a:srgbClr val="C00000"/>
                </a:solidFill>
              </a:rPr>
              <a:t>雑念</a:t>
            </a:r>
            <a:endParaRPr kumimoji="1" lang="ja-JP" altLang="en-US" dirty="0">
              <a:solidFill>
                <a:srgbClr val="C00000"/>
              </a:solidFill>
            </a:endParaRPr>
          </a:p>
        </p:txBody>
      </p:sp>
      <p:sp>
        <p:nvSpPr>
          <p:cNvPr id="16" name="十字形 15">
            <a:extLst>
              <a:ext uri="{FF2B5EF4-FFF2-40B4-BE49-F238E27FC236}">
                <a16:creationId xmlns:a16="http://schemas.microsoft.com/office/drawing/2014/main" id="{8565ED74-C57B-4032-A1D7-6FCFBFE8C98F}"/>
              </a:ext>
            </a:extLst>
          </p:cNvPr>
          <p:cNvSpPr/>
          <p:nvPr/>
        </p:nvSpPr>
        <p:spPr>
          <a:xfrm rot="2700000">
            <a:off x="1490390" y="4227448"/>
            <a:ext cx="2412614" cy="2412614"/>
          </a:xfrm>
          <a:prstGeom prst="plus">
            <a:avLst>
              <a:gd name="adj" fmla="val 4525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7" name="テキスト ボックス 16">
            <a:extLst>
              <a:ext uri="{FF2B5EF4-FFF2-40B4-BE49-F238E27FC236}">
                <a16:creationId xmlns:a16="http://schemas.microsoft.com/office/drawing/2014/main" id="{5002F58C-24E4-425B-A548-14B486331358}"/>
              </a:ext>
            </a:extLst>
          </p:cNvPr>
          <p:cNvSpPr txBox="1"/>
          <p:nvPr/>
        </p:nvSpPr>
        <p:spPr>
          <a:xfrm>
            <a:off x="8637400" y="5787479"/>
            <a:ext cx="4079949" cy="769441"/>
          </a:xfrm>
          <a:prstGeom prst="rect">
            <a:avLst/>
          </a:prstGeom>
          <a:noFill/>
        </p:spPr>
        <p:txBody>
          <a:bodyPr wrap="square" rtlCol="0">
            <a:spAutoFit/>
          </a:bodyPr>
          <a:lstStyle/>
          <a:p>
            <a:r>
              <a:rPr kumimoji="1" lang="ja-JP" altLang="en-US" sz="4400" dirty="0">
                <a:solidFill>
                  <a:srgbClr val="0070C0"/>
                </a:solidFill>
              </a:rPr>
              <a:t>確実な学習</a:t>
            </a:r>
            <a:endParaRPr kumimoji="1" lang="ja-JP" altLang="en-US" sz="1600" dirty="0">
              <a:solidFill>
                <a:srgbClr val="0070C0"/>
              </a:solidFill>
            </a:endParaRPr>
          </a:p>
        </p:txBody>
      </p:sp>
      <p:sp>
        <p:nvSpPr>
          <p:cNvPr id="18" name="楕円 17">
            <a:extLst>
              <a:ext uri="{FF2B5EF4-FFF2-40B4-BE49-F238E27FC236}">
                <a16:creationId xmlns:a16="http://schemas.microsoft.com/office/drawing/2014/main" id="{D74D7CD6-C3F9-4F8E-B20B-109C1B8A8886}"/>
              </a:ext>
            </a:extLst>
          </p:cNvPr>
          <p:cNvSpPr/>
          <p:nvPr/>
        </p:nvSpPr>
        <p:spPr>
          <a:xfrm>
            <a:off x="6093390" y="4434923"/>
            <a:ext cx="1770788" cy="1770788"/>
          </a:xfrm>
          <a:prstGeom prst="ellipse">
            <a:avLst/>
          </a:prstGeom>
          <a:noFill/>
          <a:ln w="1524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
        <p:nvSpPr>
          <p:cNvPr id="19" name="楕円 18">
            <a:extLst>
              <a:ext uri="{FF2B5EF4-FFF2-40B4-BE49-F238E27FC236}">
                <a16:creationId xmlns:a16="http://schemas.microsoft.com/office/drawing/2014/main" id="{434FF3AF-000F-440C-865D-8735B8A399CA}"/>
              </a:ext>
            </a:extLst>
          </p:cNvPr>
          <p:cNvSpPr/>
          <p:nvPr/>
        </p:nvSpPr>
        <p:spPr>
          <a:xfrm>
            <a:off x="9266630" y="1941105"/>
            <a:ext cx="1770788" cy="1770788"/>
          </a:xfrm>
          <a:prstGeom prst="ellipse">
            <a:avLst/>
          </a:prstGeom>
          <a:noFill/>
          <a:ln w="1524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
        <p:nvSpPr>
          <p:cNvPr id="20" name="テキスト ボックス 19">
            <a:extLst>
              <a:ext uri="{FF2B5EF4-FFF2-40B4-BE49-F238E27FC236}">
                <a16:creationId xmlns:a16="http://schemas.microsoft.com/office/drawing/2014/main" id="{D7A972EA-BD8C-4A86-B41F-1B6467D77212}"/>
              </a:ext>
            </a:extLst>
          </p:cNvPr>
          <p:cNvSpPr txBox="1"/>
          <p:nvPr/>
        </p:nvSpPr>
        <p:spPr>
          <a:xfrm>
            <a:off x="9484989" y="3886200"/>
            <a:ext cx="2421797" cy="769441"/>
          </a:xfrm>
          <a:prstGeom prst="rect">
            <a:avLst/>
          </a:prstGeom>
          <a:noFill/>
        </p:spPr>
        <p:txBody>
          <a:bodyPr wrap="square" rtlCol="0">
            <a:spAutoFit/>
          </a:bodyPr>
          <a:lstStyle/>
          <a:p>
            <a:r>
              <a:rPr kumimoji="1" lang="ja-JP" altLang="en-US" sz="4400" dirty="0">
                <a:solidFill>
                  <a:srgbClr val="0070C0"/>
                </a:solidFill>
              </a:rPr>
              <a:t>整理整頓</a:t>
            </a:r>
            <a:endParaRPr kumimoji="1" lang="ja-JP" altLang="en-US" sz="1600" dirty="0">
              <a:solidFill>
                <a:srgbClr val="0070C0"/>
              </a:solidFill>
            </a:endParaRPr>
          </a:p>
        </p:txBody>
      </p:sp>
      <p:cxnSp>
        <p:nvCxnSpPr>
          <p:cNvPr id="21" name="直線矢印コネクタ 20">
            <a:extLst>
              <a:ext uri="{FF2B5EF4-FFF2-40B4-BE49-F238E27FC236}">
                <a16:creationId xmlns:a16="http://schemas.microsoft.com/office/drawing/2014/main" id="{0E03CF25-B0C3-45BD-9FB3-11AAF18FCB67}"/>
              </a:ext>
            </a:extLst>
          </p:cNvPr>
          <p:cNvCxnSpPr>
            <a:cxnSpLocks/>
          </p:cNvCxnSpPr>
          <p:nvPr/>
        </p:nvCxnSpPr>
        <p:spPr>
          <a:xfrm flipV="1">
            <a:off x="7135050" y="3357733"/>
            <a:ext cx="1308558" cy="574876"/>
          </a:xfrm>
          <a:prstGeom prst="straightConnector1">
            <a:avLst/>
          </a:prstGeom>
          <a:ln w="101600">
            <a:solidFill>
              <a:srgbClr val="00206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1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19" grpId="0" animBg="1"/>
      <p:bldP spid="20" grpId="0"/>
    </p:bldLst>
  </p:timing>
</p:sld>
</file>

<file path=ppt/theme/theme1.xml><?xml version="1.0" encoding="utf-8"?>
<a:theme xmlns:a="http://schemas.openxmlformats.org/drawingml/2006/main" name="教育機関向けの文献 16 x 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52_TF03431380_TF03431380" id="{53AE2843-20A4-4F11-87CA-F5797F128EB7}" vid="{5F0B0D40-104A-4E6E-8811-D26117E76E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tf03431380</Template>
  <TotalTime>1181</TotalTime>
  <Words>1018</Words>
  <Application>Microsoft Office PowerPoint</Application>
  <PresentationFormat>ワイド画面</PresentationFormat>
  <Paragraphs>219</Paragraphs>
  <Slides>10</Slides>
  <Notes>10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Meiryo UI</vt:lpstr>
      <vt:lpstr>游ゴシック</vt:lpstr>
      <vt:lpstr>游ゴシック</vt:lpstr>
      <vt:lpstr>Arial</vt:lpstr>
      <vt:lpstr>Euphemia</vt:lpstr>
      <vt:lpstr>Wingdings</vt:lpstr>
      <vt:lpstr>教育機関向けの文献 16 x 9</vt:lpstr>
      <vt:lpstr>PowerPoint プレゼンテーション</vt:lpstr>
      <vt:lpstr>背景</vt:lpstr>
      <vt:lpstr>目指すもの</vt:lpstr>
      <vt:lpstr>使用技術</vt:lpstr>
      <vt:lpstr>システムの実現方法</vt:lpstr>
      <vt:lpstr>開発環境</vt:lpstr>
      <vt:lpstr>開発プラン</vt:lpstr>
      <vt:lpstr>ここが難しい... (´･ω･｀)</vt:lpstr>
      <vt:lpstr>実現すれば...</vt:lpstr>
      <vt:lpstr>最後に...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Takeru Baba</dc:creator>
  <cp:lastModifiedBy>Takeru Baba</cp:lastModifiedBy>
  <cp:revision>91</cp:revision>
  <cp:lastPrinted>2018-06-29T00:31:44Z</cp:lastPrinted>
  <dcterms:created xsi:type="dcterms:W3CDTF">2018-06-21T11:05:20Z</dcterms:created>
  <dcterms:modified xsi:type="dcterms:W3CDTF">2018-09-12T17:56:05Z</dcterms:modified>
</cp:coreProperties>
</file>